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1"/>
  </p:notesMasterIdLst>
  <p:sldIdLst>
    <p:sldId id="256" r:id="rId2"/>
    <p:sldId id="331" r:id="rId3"/>
    <p:sldId id="319" r:id="rId4"/>
    <p:sldId id="332" r:id="rId5"/>
    <p:sldId id="330" r:id="rId6"/>
    <p:sldId id="320" r:id="rId7"/>
    <p:sldId id="321" r:id="rId8"/>
    <p:sldId id="323" r:id="rId9"/>
    <p:sldId id="324" r:id="rId10"/>
    <p:sldId id="322" r:id="rId11"/>
    <p:sldId id="325" r:id="rId12"/>
    <p:sldId id="326" r:id="rId13"/>
    <p:sldId id="327" r:id="rId14"/>
    <p:sldId id="328" r:id="rId15"/>
    <p:sldId id="329" r:id="rId16"/>
    <p:sldId id="296" r:id="rId17"/>
    <p:sldId id="281" r:id="rId18"/>
    <p:sldId id="305" r:id="rId19"/>
    <p:sldId id="318" r:id="rId20"/>
    <p:sldId id="306" r:id="rId21"/>
    <p:sldId id="307" r:id="rId22"/>
    <p:sldId id="308" r:id="rId23"/>
    <p:sldId id="309" r:id="rId24"/>
    <p:sldId id="310" r:id="rId25"/>
    <p:sldId id="312" r:id="rId26"/>
    <p:sldId id="311" r:id="rId27"/>
    <p:sldId id="316" r:id="rId28"/>
    <p:sldId id="315" r:id="rId29"/>
    <p:sldId id="317"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D7D31"/>
    <a:srgbClr val="FF0000"/>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4483"/>
    <p:restoredTop sz="93609"/>
  </p:normalViewPr>
  <p:slideViewPr>
    <p:cSldViewPr snapToGrid="0" snapToObjects="1">
      <p:cViewPr varScale="1">
        <p:scale>
          <a:sx n="121" d="100"/>
          <a:sy n="121" d="100"/>
        </p:scale>
        <p:origin x="176"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9954960-2FD2-2C48-A350-FA80853967F8}" type="datetimeFigureOut">
              <a:rPr lang="en-US" smtClean="0"/>
              <a:t>3/16/21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6458265-9EB9-8B41-AC39-306DE9657978}" type="slidenum">
              <a:rPr lang="en-US" smtClean="0"/>
              <a:t>‹#›</a:t>
            </a:fld>
            <a:endParaRPr lang="en-US"/>
          </a:p>
        </p:txBody>
      </p:sp>
    </p:spTree>
    <p:extLst>
      <p:ext uri="{BB962C8B-B14F-4D97-AF65-F5344CB8AC3E}">
        <p14:creationId xmlns:p14="http://schemas.microsoft.com/office/powerpoint/2010/main" val="16207028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2B908699-CE29-634D-83B5-1061B2BD35A6}" type="datetimeFigureOut">
              <a:rPr lang="en-US" smtClean="0"/>
              <a:t>3/16/21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4752462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B908699-CE29-634D-83B5-1061B2BD35A6}" type="datetimeFigureOut">
              <a:rPr lang="en-US" smtClean="0"/>
              <a:t>3/16/21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18702883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B908699-CE29-634D-83B5-1061B2BD35A6}" type="datetimeFigureOut">
              <a:rPr lang="en-US" smtClean="0"/>
              <a:t>3/16/21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12174178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B908699-CE29-634D-83B5-1061B2BD35A6}" type="datetimeFigureOut">
              <a:rPr lang="en-US" smtClean="0"/>
              <a:t>3/16/21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9720741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B908699-CE29-634D-83B5-1061B2BD35A6}" type="datetimeFigureOut">
              <a:rPr lang="en-US" smtClean="0"/>
              <a:t>3/16/21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17424892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B908699-CE29-634D-83B5-1061B2BD35A6}" type="datetimeFigureOut">
              <a:rPr lang="en-US" smtClean="0"/>
              <a:t>3/16/21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7826331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B908699-CE29-634D-83B5-1061B2BD35A6}" type="datetimeFigureOut">
              <a:rPr lang="en-US" smtClean="0"/>
              <a:t>3/16/21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3777956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B908699-CE29-634D-83B5-1061B2BD35A6}" type="datetimeFigureOut">
              <a:rPr lang="en-US" smtClean="0"/>
              <a:t>3/16/21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16504004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B908699-CE29-634D-83B5-1061B2BD35A6}" type="datetimeFigureOut">
              <a:rPr lang="en-US" smtClean="0"/>
              <a:t>3/16/21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13816793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B908699-CE29-634D-83B5-1061B2BD35A6}" type="datetimeFigureOut">
              <a:rPr lang="en-US" smtClean="0"/>
              <a:t>3/16/21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11439923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B908699-CE29-634D-83B5-1061B2BD35A6}" type="datetimeFigureOut">
              <a:rPr lang="en-US" smtClean="0"/>
              <a:t>3/16/21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6586541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B908699-CE29-634D-83B5-1061B2BD35A6}" type="datetimeFigureOut">
              <a:rPr lang="en-US" smtClean="0"/>
              <a:t>3/16/21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B9F2244-9A50-AE4D-AE61-8B44ECB34D6B}" type="slidenum">
              <a:rPr lang="en-US" smtClean="0"/>
              <a:t>‹#›</a:t>
            </a:fld>
            <a:endParaRPr lang="en-US"/>
          </a:p>
        </p:txBody>
      </p:sp>
    </p:spTree>
    <p:extLst>
      <p:ext uri="{BB962C8B-B14F-4D97-AF65-F5344CB8AC3E}">
        <p14:creationId xmlns:p14="http://schemas.microsoft.com/office/powerpoint/2010/main" val="79004977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emf"/><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28.emf"/><Relationship Id="rId1" Type="http://schemas.openxmlformats.org/officeDocument/2006/relationships/slideLayout" Target="../slideLayouts/slideLayout2.xml"/><Relationship Id="rId4" Type="http://schemas.openxmlformats.org/officeDocument/2006/relationships/image" Target="../media/image30.emf"/></Relationships>
</file>

<file path=ppt/slides/_rels/slide29.xml.rels><?xml version="1.0" encoding="UTF-8" standalone="yes"?>
<Relationships xmlns="http://schemas.openxmlformats.org/package/2006/relationships"><Relationship Id="rId3" Type="http://schemas.openxmlformats.org/officeDocument/2006/relationships/hyperlink" Target="https://cran.r-project.org/web/packages/outliers/" TargetMode="External"/><Relationship Id="rId2" Type="http://schemas.openxmlformats.org/officeDocument/2006/relationships/hyperlink" Target="https://cran.r-project.org/web/packages/MCMCglmm/index.html"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892885" y="1122363"/>
            <a:ext cx="10499463" cy="4277976"/>
          </a:xfrm>
        </p:spPr>
        <p:txBody>
          <a:bodyPr>
            <a:normAutofit fontScale="90000"/>
          </a:bodyPr>
          <a:lstStyle/>
          <a:p>
            <a:pPr algn="l"/>
            <a:br>
              <a:rPr lang="en-US" dirty="0"/>
            </a:br>
            <a:br>
              <a:rPr lang="en-US" dirty="0"/>
            </a:br>
            <a:br>
              <a:rPr lang="en-US" dirty="0"/>
            </a:br>
            <a:br>
              <a:rPr lang="en-US" dirty="0"/>
            </a:br>
            <a:br>
              <a:rPr lang="en-US" sz="4900" dirty="0"/>
            </a:br>
            <a:br>
              <a:rPr lang="en-US" sz="4900" dirty="0"/>
            </a:br>
            <a:r>
              <a:rPr lang="en-US" sz="4900" dirty="0"/>
              <a:t>Binary Response Variables, Random vs Fixed Effects, and Outliers </a:t>
            </a:r>
            <a:br>
              <a:rPr lang="en-US" sz="4900" dirty="0"/>
            </a:br>
            <a:r>
              <a:rPr lang="en-US" sz="4000" dirty="0"/>
              <a:t>Biology 683</a:t>
            </a:r>
            <a:br>
              <a:rPr lang="en-US" sz="4000" dirty="0"/>
            </a:br>
            <a:br>
              <a:rPr lang="en-US" sz="4000" dirty="0"/>
            </a:br>
            <a:r>
              <a:rPr lang="en-US" sz="4000"/>
              <a:t>Lecture GLM2</a:t>
            </a:r>
            <a:br>
              <a:rPr lang="en-US" sz="4000" dirty="0"/>
            </a:br>
            <a:br>
              <a:rPr lang="en-US" sz="4000" dirty="0"/>
            </a:br>
            <a:br>
              <a:rPr lang="en-US" sz="4000" dirty="0"/>
            </a:br>
            <a:r>
              <a:rPr lang="en-US" sz="2800" dirty="0"/>
              <a:t>Heath Blackmon</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74983" y="3153223"/>
            <a:ext cx="7716253" cy="2396100"/>
          </a:xfrm>
          <a:prstGeom prst="rect">
            <a:avLst/>
          </a:prstGeom>
        </p:spPr>
      </p:pic>
    </p:spTree>
    <p:extLst>
      <p:ext uri="{BB962C8B-B14F-4D97-AF65-F5344CB8AC3E}">
        <p14:creationId xmlns:p14="http://schemas.microsoft.com/office/powerpoint/2010/main" val="20643100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CB200A1-B192-7643-A371-2C4679F85391}"/>
              </a:ext>
            </a:extLst>
          </p:cNvPr>
          <p:cNvPicPr>
            <a:picLocks noChangeAspect="1"/>
          </p:cNvPicPr>
          <p:nvPr/>
        </p:nvPicPr>
        <p:blipFill rotWithShape="1">
          <a:blip r:embed="rId2"/>
          <a:srcRect t="11548" r="3984"/>
          <a:stretch/>
        </p:blipFill>
        <p:spPr>
          <a:xfrm>
            <a:off x="3220278" y="1139919"/>
            <a:ext cx="6464776" cy="5400450"/>
          </a:xfrm>
          <a:prstGeom prst="rect">
            <a:avLst/>
          </a:prstGeom>
        </p:spPr>
      </p:pic>
      <p:sp>
        <p:nvSpPr>
          <p:cNvPr id="4" name="Title 1">
            <a:extLst>
              <a:ext uri="{FF2B5EF4-FFF2-40B4-BE49-F238E27FC236}">
                <a16:creationId xmlns:a16="http://schemas.microsoft.com/office/drawing/2014/main" id="{A1CBA82B-184F-704F-9D81-5C54E2C58CF1}"/>
              </a:ext>
            </a:extLst>
          </p:cNvPr>
          <p:cNvSpPr txBox="1">
            <a:spLocks/>
          </p:cNvSpPr>
          <p:nvPr/>
        </p:nvSpPr>
        <p:spPr>
          <a:xfrm>
            <a:off x="0" y="0"/>
            <a:ext cx="12192000" cy="935915"/>
          </a:xfrm>
          <a:prstGeom prst="rect">
            <a:avLst/>
          </a:prstGeom>
          <a:solidFill>
            <a:schemeClr val="tx1"/>
          </a:solidFill>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b="1" dirty="0">
                <a:solidFill>
                  <a:schemeClr val="bg1"/>
                </a:solidFill>
              </a:rPr>
              <a:t>Logistic Regression</a:t>
            </a:r>
          </a:p>
        </p:txBody>
      </p:sp>
    </p:spTree>
    <p:extLst>
      <p:ext uri="{BB962C8B-B14F-4D97-AF65-F5344CB8AC3E}">
        <p14:creationId xmlns:p14="http://schemas.microsoft.com/office/powerpoint/2010/main" val="27901457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2AAC9D8-80E4-9240-901A-5DF78965385B}"/>
              </a:ext>
            </a:extLst>
          </p:cNvPr>
          <p:cNvPicPr>
            <a:picLocks noChangeAspect="1"/>
          </p:cNvPicPr>
          <p:nvPr/>
        </p:nvPicPr>
        <p:blipFill>
          <a:blip r:embed="rId2"/>
          <a:stretch>
            <a:fillRect/>
          </a:stretch>
        </p:blipFill>
        <p:spPr>
          <a:xfrm>
            <a:off x="317984" y="1225860"/>
            <a:ext cx="7226300" cy="806413"/>
          </a:xfrm>
          <a:prstGeom prst="rect">
            <a:avLst/>
          </a:prstGeom>
        </p:spPr>
      </p:pic>
      <p:sp>
        <p:nvSpPr>
          <p:cNvPr id="12" name="TextBox 11">
            <a:extLst>
              <a:ext uri="{FF2B5EF4-FFF2-40B4-BE49-F238E27FC236}">
                <a16:creationId xmlns:a16="http://schemas.microsoft.com/office/drawing/2014/main" id="{F5D02921-1113-FF40-BB8D-29179204A32F}"/>
              </a:ext>
            </a:extLst>
          </p:cNvPr>
          <p:cNvSpPr txBox="1"/>
          <p:nvPr/>
        </p:nvSpPr>
        <p:spPr>
          <a:xfrm>
            <a:off x="469900" y="2191024"/>
            <a:ext cx="878767" cy="369332"/>
          </a:xfrm>
          <a:prstGeom prst="rect">
            <a:avLst/>
          </a:prstGeom>
          <a:noFill/>
        </p:spPr>
        <p:txBody>
          <a:bodyPr wrap="none" rtlCol="0">
            <a:spAutoFit/>
          </a:bodyPr>
          <a:lstStyle/>
          <a:p>
            <a:r>
              <a:rPr lang="en-US" dirty="0"/>
              <a:t>&gt; 25.45</a:t>
            </a:r>
          </a:p>
        </p:txBody>
      </p:sp>
      <p:sp>
        <p:nvSpPr>
          <p:cNvPr id="13" name="Title 1">
            <a:extLst>
              <a:ext uri="{FF2B5EF4-FFF2-40B4-BE49-F238E27FC236}">
                <a16:creationId xmlns:a16="http://schemas.microsoft.com/office/drawing/2014/main" id="{FB2E75EA-CCB5-FB42-9EBA-0B3DF2E6534E}"/>
              </a:ext>
            </a:extLst>
          </p:cNvPr>
          <p:cNvSpPr txBox="1">
            <a:spLocks/>
          </p:cNvSpPr>
          <p:nvPr/>
        </p:nvSpPr>
        <p:spPr>
          <a:xfrm>
            <a:off x="0" y="0"/>
            <a:ext cx="12192000" cy="935915"/>
          </a:xfrm>
          <a:prstGeom prst="rect">
            <a:avLst/>
          </a:prstGeom>
          <a:solidFill>
            <a:schemeClr val="tx1"/>
          </a:solidFill>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b="1" dirty="0">
                <a:solidFill>
                  <a:schemeClr val="bg1"/>
                </a:solidFill>
              </a:rPr>
              <a:t>Logistic Regression</a:t>
            </a:r>
          </a:p>
        </p:txBody>
      </p:sp>
    </p:spTree>
    <p:extLst>
      <p:ext uri="{BB962C8B-B14F-4D97-AF65-F5344CB8AC3E}">
        <p14:creationId xmlns:p14="http://schemas.microsoft.com/office/powerpoint/2010/main" val="27348760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2AAC9D8-80E4-9240-901A-5DF78965385B}"/>
              </a:ext>
            </a:extLst>
          </p:cNvPr>
          <p:cNvPicPr>
            <a:picLocks noChangeAspect="1"/>
          </p:cNvPicPr>
          <p:nvPr/>
        </p:nvPicPr>
        <p:blipFill>
          <a:blip r:embed="rId2"/>
          <a:stretch>
            <a:fillRect/>
          </a:stretch>
        </p:blipFill>
        <p:spPr>
          <a:xfrm>
            <a:off x="317984" y="1225860"/>
            <a:ext cx="7226300" cy="806413"/>
          </a:xfrm>
          <a:prstGeom prst="rect">
            <a:avLst/>
          </a:prstGeom>
        </p:spPr>
      </p:pic>
      <p:pic>
        <p:nvPicPr>
          <p:cNvPr id="10" name="Picture 9">
            <a:extLst>
              <a:ext uri="{FF2B5EF4-FFF2-40B4-BE49-F238E27FC236}">
                <a16:creationId xmlns:a16="http://schemas.microsoft.com/office/drawing/2014/main" id="{A1751BA1-B6CE-BA49-B755-09DC24FF057B}"/>
              </a:ext>
            </a:extLst>
          </p:cNvPr>
          <p:cNvPicPr>
            <a:picLocks noChangeAspect="1"/>
          </p:cNvPicPr>
          <p:nvPr/>
        </p:nvPicPr>
        <p:blipFill>
          <a:blip r:embed="rId3"/>
          <a:stretch>
            <a:fillRect/>
          </a:stretch>
        </p:blipFill>
        <p:spPr>
          <a:xfrm>
            <a:off x="317984" y="4167108"/>
            <a:ext cx="7226300" cy="1414815"/>
          </a:xfrm>
          <a:prstGeom prst="rect">
            <a:avLst/>
          </a:prstGeom>
        </p:spPr>
      </p:pic>
      <p:sp>
        <p:nvSpPr>
          <p:cNvPr id="5" name="TextBox 4">
            <a:extLst>
              <a:ext uri="{FF2B5EF4-FFF2-40B4-BE49-F238E27FC236}">
                <a16:creationId xmlns:a16="http://schemas.microsoft.com/office/drawing/2014/main" id="{01DFAF88-BAAB-EB42-9984-D11E7FCD8EF5}"/>
              </a:ext>
            </a:extLst>
          </p:cNvPr>
          <p:cNvSpPr txBox="1"/>
          <p:nvPr/>
        </p:nvSpPr>
        <p:spPr>
          <a:xfrm>
            <a:off x="469900" y="2191024"/>
            <a:ext cx="878767" cy="369332"/>
          </a:xfrm>
          <a:prstGeom prst="rect">
            <a:avLst/>
          </a:prstGeom>
          <a:noFill/>
        </p:spPr>
        <p:txBody>
          <a:bodyPr wrap="none" rtlCol="0">
            <a:spAutoFit/>
          </a:bodyPr>
          <a:lstStyle/>
          <a:p>
            <a:r>
              <a:rPr lang="en-US" dirty="0"/>
              <a:t>&gt; 25.45</a:t>
            </a:r>
          </a:p>
        </p:txBody>
      </p:sp>
      <p:sp>
        <p:nvSpPr>
          <p:cNvPr id="7" name="Title 1">
            <a:extLst>
              <a:ext uri="{FF2B5EF4-FFF2-40B4-BE49-F238E27FC236}">
                <a16:creationId xmlns:a16="http://schemas.microsoft.com/office/drawing/2014/main" id="{FC595BBD-2841-A24B-84F2-98E2331F67AB}"/>
              </a:ext>
            </a:extLst>
          </p:cNvPr>
          <p:cNvSpPr txBox="1">
            <a:spLocks/>
          </p:cNvSpPr>
          <p:nvPr/>
        </p:nvSpPr>
        <p:spPr>
          <a:xfrm>
            <a:off x="0" y="0"/>
            <a:ext cx="12192000" cy="935915"/>
          </a:xfrm>
          <a:prstGeom prst="rect">
            <a:avLst/>
          </a:prstGeom>
          <a:solidFill>
            <a:schemeClr val="tx1"/>
          </a:solidFill>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b="1" dirty="0">
                <a:solidFill>
                  <a:schemeClr val="bg1"/>
                </a:solidFill>
              </a:rPr>
              <a:t>Logistic Regression</a:t>
            </a:r>
          </a:p>
        </p:txBody>
      </p:sp>
    </p:spTree>
    <p:extLst>
      <p:ext uri="{BB962C8B-B14F-4D97-AF65-F5344CB8AC3E}">
        <p14:creationId xmlns:p14="http://schemas.microsoft.com/office/powerpoint/2010/main" val="31943400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5D79B78-2C60-D848-A65D-6310AA2A708D}"/>
              </a:ext>
            </a:extLst>
          </p:cNvPr>
          <p:cNvPicPr>
            <a:picLocks noChangeAspect="1"/>
          </p:cNvPicPr>
          <p:nvPr/>
        </p:nvPicPr>
        <p:blipFill>
          <a:blip r:embed="rId2"/>
          <a:stretch>
            <a:fillRect/>
          </a:stretch>
        </p:blipFill>
        <p:spPr>
          <a:xfrm>
            <a:off x="8293101" y="1482309"/>
            <a:ext cx="3580915" cy="3022600"/>
          </a:xfrm>
          <a:prstGeom prst="rect">
            <a:avLst/>
          </a:prstGeom>
        </p:spPr>
      </p:pic>
      <p:pic>
        <p:nvPicPr>
          <p:cNvPr id="6" name="Picture 5">
            <a:extLst>
              <a:ext uri="{FF2B5EF4-FFF2-40B4-BE49-F238E27FC236}">
                <a16:creationId xmlns:a16="http://schemas.microsoft.com/office/drawing/2014/main" id="{32AAC9D8-80E4-9240-901A-5DF78965385B}"/>
              </a:ext>
            </a:extLst>
          </p:cNvPr>
          <p:cNvPicPr>
            <a:picLocks noChangeAspect="1"/>
          </p:cNvPicPr>
          <p:nvPr/>
        </p:nvPicPr>
        <p:blipFill>
          <a:blip r:embed="rId3"/>
          <a:stretch>
            <a:fillRect/>
          </a:stretch>
        </p:blipFill>
        <p:spPr>
          <a:xfrm>
            <a:off x="317984" y="1221996"/>
            <a:ext cx="7226300" cy="806413"/>
          </a:xfrm>
          <a:prstGeom prst="rect">
            <a:avLst/>
          </a:prstGeom>
        </p:spPr>
      </p:pic>
      <p:pic>
        <p:nvPicPr>
          <p:cNvPr id="10" name="Picture 9">
            <a:extLst>
              <a:ext uri="{FF2B5EF4-FFF2-40B4-BE49-F238E27FC236}">
                <a16:creationId xmlns:a16="http://schemas.microsoft.com/office/drawing/2014/main" id="{A1751BA1-B6CE-BA49-B755-09DC24FF057B}"/>
              </a:ext>
            </a:extLst>
          </p:cNvPr>
          <p:cNvPicPr>
            <a:picLocks noChangeAspect="1"/>
          </p:cNvPicPr>
          <p:nvPr/>
        </p:nvPicPr>
        <p:blipFill>
          <a:blip r:embed="rId4"/>
          <a:stretch>
            <a:fillRect/>
          </a:stretch>
        </p:blipFill>
        <p:spPr>
          <a:xfrm>
            <a:off x="317984" y="4163244"/>
            <a:ext cx="7226300" cy="1414815"/>
          </a:xfrm>
          <a:prstGeom prst="rect">
            <a:avLst/>
          </a:prstGeom>
        </p:spPr>
      </p:pic>
      <p:sp>
        <p:nvSpPr>
          <p:cNvPr id="5" name="TextBox 4">
            <a:extLst>
              <a:ext uri="{FF2B5EF4-FFF2-40B4-BE49-F238E27FC236}">
                <a16:creationId xmlns:a16="http://schemas.microsoft.com/office/drawing/2014/main" id="{ACE4F618-DD83-5843-B757-700907E10869}"/>
              </a:ext>
            </a:extLst>
          </p:cNvPr>
          <p:cNvSpPr txBox="1"/>
          <p:nvPr/>
        </p:nvSpPr>
        <p:spPr>
          <a:xfrm>
            <a:off x="469900" y="2187160"/>
            <a:ext cx="878767" cy="369332"/>
          </a:xfrm>
          <a:prstGeom prst="rect">
            <a:avLst/>
          </a:prstGeom>
          <a:noFill/>
        </p:spPr>
        <p:txBody>
          <a:bodyPr wrap="none" rtlCol="0">
            <a:spAutoFit/>
          </a:bodyPr>
          <a:lstStyle/>
          <a:p>
            <a:r>
              <a:rPr lang="en-US" dirty="0"/>
              <a:t>&gt; 25.45</a:t>
            </a:r>
          </a:p>
        </p:txBody>
      </p:sp>
      <p:sp>
        <p:nvSpPr>
          <p:cNvPr id="7" name="Title 1">
            <a:extLst>
              <a:ext uri="{FF2B5EF4-FFF2-40B4-BE49-F238E27FC236}">
                <a16:creationId xmlns:a16="http://schemas.microsoft.com/office/drawing/2014/main" id="{C70B4223-8ADB-CE43-97CE-E3FBC345214F}"/>
              </a:ext>
            </a:extLst>
          </p:cNvPr>
          <p:cNvSpPr txBox="1">
            <a:spLocks/>
          </p:cNvSpPr>
          <p:nvPr/>
        </p:nvSpPr>
        <p:spPr>
          <a:xfrm>
            <a:off x="0" y="0"/>
            <a:ext cx="12192000" cy="935915"/>
          </a:xfrm>
          <a:prstGeom prst="rect">
            <a:avLst/>
          </a:prstGeom>
          <a:solidFill>
            <a:schemeClr val="tx1"/>
          </a:solidFill>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b="1" dirty="0">
                <a:solidFill>
                  <a:schemeClr val="bg1"/>
                </a:solidFill>
              </a:rPr>
              <a:t>Logistic Regression</a:t>
            </a:r>
          </a:p>
        </p:txBody>
      </p:sp>
    </p:spTree>
    <p:extLst>
      <p:ext uri="{BB962C8B-B14F-4D97-AF65-F5344CB8AC3E}">
        <p14:creationId xmlns:p14="http://schemas.microsoft.com/office/powerpoint/2010/main" val="14517547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2AAC9D8-80E4-9240-901A-5DF78965385B}"/>
              </a:ext>
            </a:extLst>
          </p:cNvPr>
          <p:cNvPicPr>
            <a:picLocks noChangeAspect="1"/>
          </p:cNvPicPr>
          <p:nvPr/>
        </p:nvPicPr>
        <p:blipFill>
          <a:blip r:embed="rId2"/>
          <a:stretch>
            <a:fillRect/>
          </a:stretch>
        </p:blipFill>
        <p:spPr>
          <a:xfrm>
            <a:off x="317984" y="1231936"/>
            <a:ext cx="7226300" cy="806413"/>
          </a:xfrm>
          <a:prstGeom prst="rect">
            <a:avLst/>
          </a:prstGeom>
        </p:spPr>
      </p:pic>
      <p:sp>
        <p:nvSpPr>
          <p:cNvPr id="2" name="TextBox 1">
            <a:extLst>
              <a:ext uri="{FF2B5EF4-FFF2-40B4-BE49-F238E27FC236}">
                <a16:creationId xmlns:a16="http://schemas.microsoft.com/office/drawing/2014/main" id="{8DE00B64-2E25-8241-938C-5B4BC7737959}"/>
              </a:ext>
            </a:extLst>
          </p:cNvPr>
          <p:cNvSpPr txBox="1"/>
          <p:nvPr/>
        </p:nvSpPr>
        <p:spPr>
          <a:xfrm>
            <a:off x="469900" y="2197100"/>
            <a:ext cx="878767" cy="369332"/>
          </a:xfrm>
          <a:prstGeom prst="rect">
            <a:avLst/>
          </a:prstGeom>
          <a:noFill/>
        </p:spPr>
        <p:txBody>
          <a:bodyPr wrap="none" rtlCol="0">
            <a:spAutoFit/>
          </a:bodyPr>
          <a:lstStyle/>
          <a:p>
            <a:r>
              <a:rPr lang="en-US" dirty="0"/>
              <a:t>&gt; 25.45</a:t>
            </a:r>
          </a:p>
        </p:txBody>
      </p:sp>
      <p:sp>
        <p:nvSpPr>
          <p:cNvPr id="4" name="TextBox 3">
            <a:extLst>
              <a:ext uri="{FF2B5EF4-FFF2-40B4-BE49-F238E27FC236}">
                <a16:creationId xmlns:a16="http://schemas.microsoft.com/office/drawing/2014/main" id="{E07BDCF3-7C37-3B47-A00C-CC98C5C5A98D}"/>
              </a:ext>
            </a:extLst>
          </p:cNvPr>
          <p:cNvSpPr txBox="1"/>
          <p:nvPr/>
        </p:nvSpPr>
        <p:spPr>
          <a:xfrm>
            <a:off x="469900" y="3340100"/>
            <a:ext cx="6425157" cy="369332"/>
          </a:xfrm>
          <a:prstGeom prst="rect">
            <a:avLst/>
          </a:prstGeom>
          <a:noFill/>
        </p:spPr>
        <p:txBody>
          <a:bodyPr wrap="none" rtlCol="0">
            <a:spAutoFit/>
          </a:bodyPr>
          <a:lstStyle/>
          <a:p>
            <a:r>
              <a:rPr lang="en-US" dirty="0"/>
              <a:t>How does this compare to what we expected from the simulation?</a:t>
            </a:r>
          </a:p>
        </p:txBody>
      </p:sp>
      <p:pic>
        <p:nvPicPr>
          <p:cNvPr id="7" name="Picture 6">
            <a:extLst>
              <a:ext uri="{FF2B5EF4-FFF2-40B4-BE49-F238E27FC236}">
                <a16:creationId xmlns:a16="http://schemas.microsoft.com/office/drawing/2014/main" id="{967519FC-EFFF-8640-A813-7FCF951282B2}"/>
              </a:ext>
            </a:extLst>
          </p:cNvPr>
          <p:cNvPicPr>
            <a:picLocks noChangeAspect="1"/>
          </p:cNvPicPr>
          <p:nvPr/>
        </p:nvPicPr>
        <p:blipFill rotWithShape="1">
          <a:blip r:embed="rId3"/>
          <a:srcRect t="27185" b="31068"/>
          <a:stretch/>
        </p:blipFill>
        <p:spPr>
          <a:xfrm>
            <a:off x="317984" y="3868183"/>
            <a:ext cx="7226300" cy="1374915"/>
          </a:xfrm>
          <a:prstGeom prst="rect">
            <a:avLst/>
          </a:prstGeom>
        </p:spPr>
      </p:pic>
      <p:sp>
        <p:nvSpPr>
          <p:cNvPr id="5" name="Rectangle 4">
            <a:extLst>
              <a:ext uri="{FF2B5EF4-FFF2-40B4-BE49-F238E27FC236}">
                <a16:creationId xmlns:a16="http://schemas.microsoft.com/office/drawing/2014/main" id="{5C3478D1-5C97-4D43-B4B3-CD380DA030F5}"/>
              </a:ext>
            </a:extLst>
          </p:cNvPr>
          <p:cNvSpPr/>
          <p:nvPr/>
        </p:nvSpPr>
        <p:spPr>
          <a:xfrm>
            <a:off x="634478" y="5457749"/>
            <a:ext cx="6096000" cy="646331"/>
          </a:xfrm>
          <a:prstGeom prst="rect">
            <a:avLst/>
          </a:prstGeom>
        </p:spPr>
        <p:txBody>
          <a:bodyPr>
            <a:spAutoFit/>
          </a:bodyPr>
          <a:lstStyle/>
          <a:p>
            <a:r>
              <a:rPr lang="en-US" dirty="0"/>
              <a:t>&gt; 25/45</a:t>
            </a:r>
          </a:p>
          <a:p>
            <a:r>
              <a:rPr lang="en-US" dirty="0"/>
              <a:t>[1] 0.5555556</a:t>
            </a:r>
          </a:p>
        </p:txBody>
      </p:sp>
      <p:sp>
        <p:nvSpPr>
          <p:cNvPr id="9" name="Title 1">
            <a:extLst>
              <a:ext uri="{FF2B5EF4-FFF2-40B4-BE49-F238E27FC236}">
                <a16:creationId xmlns:a16="http://schemas.microsoft.com/office/drawing/2014/main" id="{5EFD8582-D674-314D-94E9-7C1ADF5B7B9B}"/>
              </a:ext>
            </a:extLst>
          </p:cNvPr>
          <p:cNvSpPr txBox="1">
            <a:spLocks/>
          </p:cNvSpPr>
          <p:nvPr/>
        </p:nvSpPr>
        <p:spPr>
          <a:xfrm>
            <a:off x="0" y="0"/>
            <a:ext cx="12192000" cy="935915"/>
          </a:xfrm>
          <a:prstGeom prst="rect">
            <a:avLst/>
          </a:prstGeom>
          <a:solidFill>
            <a:schemeClr val="tx1"/>
          </a:solidFill>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b="1" dirty="0">
                <a:solidFill>
                  <a:schemeClr val="bg1"/>
                </a:solidFill>
              </a:rPr>
              <a:t>Logistic Regression</a:t>
            </a:r>
          </a:p>
        </p:txBody>
      </p:sp>
    </p:spTree>
    <p:extLst>
      <p:ext uri="{BB962C8B-B14F-4D97-AF65-F5344CB8AC3E}">
        <p14:creationId xmlns:p14="http://schemas.microsoft.com/office/powerpoint/2010/main" val="37288665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Mixed models</a:t>
            </a:r>
          </a:p>
        </p:txBody>
      </p:sp>
      <p:sp>
        <p:nvSpPr>
          <p:cNvPr id="3" name="TextBox 2"/>
          <p:cNvSpPr txBox="1"/>
          <p:nvPr/>
        </p:nvSpPr>
        <p:spPr>
          <a:xfrm>
            <a:off x="1090670" y="1531345"/>
            <a:ext cx="10168569" cy="3539430"/>
          </a:xfrm>
          <a:prstGeom prst="rect">
            <a:avLst/>
          </a:prstGeom>
          <a:noFill/>
        </p:spPr>
        <p:txBody>
          <a:bodyPr wrap="square" rtlCol="0">
            <a:spAutoFit/>
          </a:bodyPr>
          <a:lstStyle/>
          <a:p>
            <a:r>
              <a:rPr lang="en-US" sz="2800" dirty="0"/>
              <a:t>Mixed models are models that include fixed and and random effects.</a:t>
            </a:r>
          </a:p>
          <a:p>
            <a:endParaRPr lang="en-US" sz="2800" dirty="0"/>
          </a:p>
          <a:p>
            <a:r>
              <a:rPr lang="en-US" sz="2800" dirty="0"/>
              <a:t>Fixed effects can be repeated by other researchers. These are the variables that you are interested in studying.</a:t>
            </a:r>
          </a:p>
          <a:p>
            <a:endParaRPr lang="en-US" sz="2800" dirty="0"/>
          </a:p>
          <a:p>
            <a:r>
              <a:rPr lang="en-US" sz="2800" dirty="0"/>
              <a:t>Random effects are usually nuisance parameters. These are variables that other researchers cannot replicate and you are not interested in inferring anything about them.</a:t>
            </a:r>
          </a:p>
        </p:txBody>
      </p:sp>
    </p:spTree>
    <p:extLst>
      <p:ext uri="{BB962C8B-B14F-4D97-AF65-F5344CB8AC3E}">
        <p14:creationId xmlns:p14="http://schemas.microsoft.com/office/powerpoint/2010/main" val="15683149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Mixed models</a:t>
            </a:r>
          </a:p>
        </p:txBody>
      </p:sp>
      <p:sp>
        <p:nvSpPr>
          <p:cNvPr id="3" name="TextBox 2"/>
          <p:cNvSpPr txBox="1"/>
          <p:nvPr/>
        </p:nvSpPr>
        <p:spPr>
          <a:xfrm>
            <a:off x="1090670" y="1531345"/>
            <a:ext cx="10168569" cy="3970318"/>
          </a:xfrm>
          <a:prstGeom prst="rect">
            <a:avLst/>
          </a:prstGeom>
          <a:noFill/>
        </p:spPr>
        <p:txBody>
          <a:bodyPr wrap="square" rtlCol="0">
            <a:spAutoFit/>
          </a:bodyPr>
          <a:lstStyle/>
          <a:p>
            <a:r>
              <a:rPr lang="en-US" sz="2800" dirty="0"/>
              <a:t>Fixed effects are the variables whose impact we wish to determine</a:t>
            </a:r>
          </a:p>
          <a:p>
            <a:pPr marL="742950" lvl="1" indent="-285750">
              <a:buFont typeface="Arial" charset="0"/>
              <a:buChar char="•"/>
            </a:pPr>
            <a:r>
              <a:rPr lang="en-US" sz="2800" dirty="0"/>
              <a:t>Characteristics of the media or habitat</a:t>
            </a:r>
          </a:p>
          <a:p>
            <a:pPr marL="742950" lvl="1" indent="-285750">
              <a:buFont typeface="Arial" charset="0"/>
              <a:buChar char="•"/>
            </a:pPr>
            <a:r>
              <a:rPr lang="en-US" sz="2800" dirty="0"/>
              <a:t>Experimental treatments</a:t>
            </a:r>
          </a:p>
          <a:p>
            <a:pPr marL="742950" lvl="1" indent="-285750">
              <a:buFont typeface="Arial" charset="0"/>
              <a:buChar char="•"/>
            </a:pPr>
            <a:r>
              <a:rPr lang="en-US" sz="2800" dirty="0"/>
              <a:t>Age groups</a:t>
            </a:r>
          </a:p>
          <a:p>
            <a:pPr marL="742950" lvl="1" indent="-285750">
              <a:buFont typeface="Arial" charset="0"/>
              <a:buChar char="•"/>
            </a:pPr>
            <a:r>
              <a:rPr lang="en-US" sz="2800" dirty="0"/>
              <a:t>Time points</a:t>
            </a:r>
          </a:p>
          <a:p>
            <a:pPr marL="742950" lvl="1" indent="-285750">
              <a:buFont typeface="Arial" charset="0"/>
              <a:buChar char="•"/>
            </a:pPr>
            <a:r>
              <a:rPr lang="en-US" sz="2800" dirty="0"/>
              <a:t>Mutant genotypes</a:t>
            </a:r>
          </a:p>
          <a:p>
            <a:pPr marL="742950" lvl="1" indent="-285750">
              <a:buFont typeface="Arial" charset="0"/>
              <a:buChar char="•"/>
            </a:pPr>
            <a:endParaRPr lang="en-US" sz="2800" dirty="0"/>
          </a:p>
          <a:p>
            <a:r>
              <a:rPr lang="en-US" sz="2800" dirty="0"/>
              <a:t>Conclusions that you reach are only applicable to the groups or treatments you include in the study</a:t>
            </a:r>
          </a:p>
        </p:txBody>
      </p:sp>
    </p:spTree>
    <p:extLst>
      <p:ext uri="{BB962C8B-B14F-4D97-AF65-F5344CB8AC3E}">
        <p14:creationId xmlns:p14="http://schemas.microsoft.com/office/powerpoint/2010/main" val="8621572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Example of fixed effects</a:t>
            </a:r>
          </a:p>
        </p:txBody>
      </p:sp>
      <p:sp>
        <p:nvSpPr>
          <p:cNvPr id="3" name="Rectangle 2"/>
          <p:cNvSpPr/>
          <p:nvPr/>
        </p:nvSpPr>
        <p:spPr>
          <a:xfrm>
            <a:off x="214642" y="1109317"/>
            <a:ext cx="6871787" cy="1815882"/>
          </a:xfrm>
          <a:prstGeom prst="rect">
            <a:avLst/>
          </a:prstGeom>
        </p:spPr>
        <p:txBody>
          <a:bodyPr wrap="square">
            <a:spAutoFit/>
          </a:bodyPr>
          <a:lstStyle/>
          <a:p>
            <a:r>
              <a:rPr lang="en-US" sz="2800" dirty="0"/>
              <a:t>Reciprocal relocation experiment to investigate how genotype and habitat interact to determine the fitness of stickleback fish (Rundle 2002).</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86429" y="1294063"/>
            <a:ext cx="4925765" cy="3494505"/>
          </a:xfrm>
          <a:prstGeom prst="rect">
            <a:avLst/>
          </a:prstGeom>
        </p:spPr>
      </p:pic>
      <p:graphicFrame>
        <p:nvGraphicFramePr>
          <p:cNvPr id="6" name="Table 5"/>
          <p:cNvGraphicFramePr>
            <a:graphicFrameLocks noGrp="1"/>
          </p:cNvGraphicFramePr>
          <p:nvPr>
            <p:extLst>
              <p:ext uri="{D42A27DB-BD31-4B8C-83A1-F6EECF244321}">
                <p14:modId xmlns:p14="http://schemas.microsoft.com/office/powerpoint/2010/main" val="671386282"/>
              </p:ext>
            </p:extLst>
          </p:nvPr>
        </p:nvGraphicFramePr>
        <p:xfrm>
          <a:off x="864347" y="3595213"/>
          <a:ext cx="4489705" cy="1858832"/>
        </p:xfrm>
        <a:graphic>
          <a:graphicData uri="http://schemas.openxmlformats.org/drawingml/2006/table">
            <a:tbl>
              <a:tblPr firstRow="1" bandRow="1">
                <a:tableStyleId>{5C22544A-7EE6-4342-B048-85BDC9FD1C3A}</a:tableStyleId>
              </a:tblPr>
              <a:tblGrid>
                <a:gridCol w="1000547">
                  <a:extLst>
                    <a:ext uri="{9D8B030D-6E8A-4147-A177-3AD203B41FA5}">
                      <a16:colId xmlns:a16="http://schemas.microsoft.com/office/drawing/2014/main" val="20000"/>
                    </a:ext>
                  </a:extLst>
                </a:gridCol>
                <a:gridCol w="918751">
                  <a:extLst>
                    <a:ext uri="{9D8B030D-6E8A-4147-A177-3AD203B41FA5}">
                      <a16:colId xmlns:a16="http://schemas.microsoft.com/office/drawing/2014/main" val="20001"/>
                    </a:ext>
                  </a:extLst>
                </a:gridCol>
                <a:gridCol w="1078772">
                  <a:extLst>
                    <a:ext uri="{9D8B030D-6E8A-4147-A177-3AD203B41FA5}">
                      <a16:colId xmlns:a16="http://schemas.microsoft.com/office/drawing/2014/main" val="20002"/>
                    </a:ext>
                  </a:extLst>
                </a:gridCol>
                <a:gridCol w="1491635">
                  <a:extLst>
                    <a:ext uri="{9D8B030D-6E8A-4147-A177-3AD203B41FA5}">
                      <a16:colId xmlns:a16="http://schemas.microsoft.com/office/drawing/2014/main" val="20003"/>
                    </a:ext>
                  </a:extLst>
                </a:gridCol>
              </a:tblGrid>
              <a:tr h="375208">
                <a:tc>
                  <a:txBody>
                    <a:bodyPr/>
                    <a:lstStyle/>
                    <a:p>
                      <a:pPr algn="ctr"/>
                      <a:endParaRPr lang="en-US" b="0" dirty="0">
                        <a:solidFill>
                          <a:schemeClr val="tx1"/>
                        </a:solidFill>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b="0" dirty="0">
                        <a:solidFill>
                          <a:schemeClr val="tx1"/>
                        </a:solidFill>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algn="ctr"/>
                      <a:r>
                        <a:rPr lang="en-US" b="0" dirty="0">
                          <a:solidFill>
                            <a:schemeClr val="tx1"/>
                          </a:solidFill>
                          <a:latin typeface="+mn-lt"/>
                        </a:rPr>
                        <a:t>Source habitat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a:endParaRPr lang="en-US" b="0" dirty="0">
                        <a:solidFill>
                          <a:schemeClr val="tx1"/>
                        </a:solidFill>
                        <a:latin typeface="+mn-lt"/>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60948">
                <a:tc>
                  <a:txBody>
                    <a:bodyPr/>
                    <a:lstStyle/>
                    <a:p>
                      <a:pPr algn="ctr"/>
                      <a:endParaRPr lang="en-US" b="0" dirty="0">
                        <a:solidFill>
                          <a:schemeClr val="tx1"/>
                        </a:solidFill>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b="0" dirty="0">
                        <a:solidFill>
                          <a:schemeClr val="tx1"/>
                        </a:solidFill>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0" dirty="0">
                          <a:solidFill>
                            <a:schemeClr val="tx1"/>
                          </a:solidFill>
                          <a:latin typeface="+mn-lt"/>
                        </a:rPr>
                        <a:t>Shallow</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0" dirty="0">
                          <a:solidFill>
                            <a:schemeClr val="tx1"/>
                          </a:solidFill>
                          <a:latin typeface="+mn-lt"/>
                        </a:rPr>
                        <a:t>Deep</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558932">
                <a:tc rowSpan="2">
                  <a:txBody>
                    <a:bodyPr/>
                    <a:lstStyle/>
                    <a:p>
                      <a:pPr algn="ctr"/>
                      <a:r>
                        <a:rPr lang="en-US" b="0" dirty="0">
                          <a:solidFill>
                            <a:schemeClr val="tx1"/>
                          </a:solidFill>
                          <a:latin typeface="+mn-lt"/>
                        </a:rPr>
                        <a:t>Test</a:t>
                      </a:r>
                      <a:r>
                        <a:rPr lang="en-US" b="0" baseline="0" dirty="0">
                          <a:solidFill>
                            <a:schemeClr val="tx1"/>
                          </a:solidFill>
                          <a:latin typeface="+mn-lt"/>
                        </a:rPr>
                        <a:t> habitat</a:t>
                      </a:r>
                      <a:endParaRPr lang="en-US" b="0" dirty="0">
                        <a:solidFill>
                          <a:schemeClr val="tx1"/>
                        </a:solidFill>
                        <a:latin typeface="+mn-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0" dirty="0">
                          <a:solidFill>
                            <a:schemeClr val="tx1"/>
                          </a:solidFill>
                          <a:latin typeface="+mn-lt"/>
                        </a:rPr>
                        <a:t>Shallow</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0" dirty="0">
                          <a:solidFill>
                            <a:schemeClr val="tx1"/>
                          </a:solidFill>
                          <a:latin typeface="+mn-lt"/>
                        </a:rPr>
                        <a:t>12 fish</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0" dirty="0">
                          <a:solidFill>
                            <a:schemeClr val="tx1"/>
                          </a:solidFill>
                          <a:latin typeface="+mn-lt"/>
                        </a:rPr>
                        <a:t>11 fish</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558932">
                <a:tc vMerge="1">
                  <a:txBody>
                    <a:bodyPr/>
                    <a:lstStyle/>
                    <a:p>
                      <a:pPr algn="ctr"/>
                      <a:endParaRPr lang="en-US" b="0" dirty="0">
                        <a:solidFill>
                          <a:schemeClr val="tx1"/>
                        </a:solidFill>
                        <a:latin typeface="+mn-lt"/>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b="0" dirty="0">
                          <a:solidFill>
                            <a:schemeClr val="tx1"/>
                          </a:solidFill>
                          <a:latin typeface="+mn-lt"/>
                        </a:rPr>
                        <a:t>Deep</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0" dirty="0">
                          <a:solidFill>
                            <a:schemeClr val="tx1"/>
                          </a:solidFill>
                          <a:latin typeface="+mn-lt"/>
                        </a:rPr>
                        <a:t>7 fish</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0" dirty="0">
                          <a:solidFill>
                            <a:schemeClr val="tx1"/>
                          </a:solidFill>
                          <a:latin typeface="+mn-lt"/>
                        </a:rPr>
                        <a:t>11 fish</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9440467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Example of fixed effects (two factor ANOVA)</a:t>
            </a:r>
          </a:p>
        </p:txBody>
      </p:sp>
      <p:sp>
        <p:nvSpPr>
          <p:cNvPr id="9" name="Rectangle 8"/>
          <p:cNvSpPr/>
          <p:nvPr/>
        </p:nvSpPr>
        <p:spPr>
          <a:xfrm>
            <a:off x="196151" y="1166908"/>
            <a:ext cx="5777307" cy="4390745"/>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5484" y="1347159"/>
            <a:ext cx="5407974" cy="4210494"/>
          </a:xfrm>
          <a:prstGeom prst="rect">
            <a:avLst/>
          </a:prstGeom>
        </p:spPr>
      </p:pic>
      <p:sp>
        <p:nvSpPr>
          <p:cNvPr id="8" name="TextBox 7"/>
          <p:cNvSpPr txBox="1"/>
          <p:nvPr/>
        </p:nvSpPr>
        <p:spPr>
          <a:xfrm rot="16200000">
            <a:off x="-20094" y="2866827"/>
            <a:ext cx="801823" cy="369332"/>
          </a:xfrm>
          <a:prstGeom prst="rect">
            <a:avLst/>
          </a:prstGeom>
          <a:noFill/>
        </p:spPr>
        <p:txBody>
          <a:bodyPr wrap="none" rtlCol="0">
            <a:spAutoFit/>
          </a:bodyPr>
          <a:lstStyle/>
          <a:p>
            <a:r>
              <a:rPr lang="en-US" dirty="0"/>
              <a:t>fitness</a:t>
            </a:r>
          </a:p>
        </p:txBody>
      </p:sp>
      <p:pic>
        <p:nvPicPr>
          <p:cNvPr id="4" name="Picture 3">
            <a:extLst>
              <a:ext uri="{FF2B5EF4-FFF2-40B4-BE49-F238E27FC236}">
                <a16:creationId xmlns:a16="http://schemas.microsoft.com/office/drawing/2014/main" id="{19BB6B5B-5114-A747-AD8A-773AD86B3228}"/>
              </a:ext>
            </a:extLst>
          </p:cNvPr>
          <p:cNvPicPr>
            <a:picLocks noChangeAspect="1"/>
          </p:cNvPicPr>
          <p:nvPr/>
        </p:nvPicPr>
        <p:blipFill>
          <a:blip r:embed="rId3"/>
          <a:stretch>
            <a:fillRect/>
          </a:stretch>
        </p:blipFill>
        <p:spPr>
          <a:xfrm>
            <a:off x="6755571" y="3266797"/>
            <a:ext cx="5436427" cy="3508075"/>
          </a:xfrm>
          <a:prstGeom prst="rect">
            <a:avLst/>
          </a:prstGeom>
        </p:spPr>
      </p:pic>
      <p:pic>
        <p:nvPicPr>
          <p:cNvPr id="7" name="Picture 6">
            <a:extLst>
              <a:ext uri="{FF2B5EF4-FFF2-40B4-BE49-F238E27FC236}">
                <a16:creationId xmlns:a16="http://schemas.microsoft.com/office/drawing/2014/main" id="{674BAD2D-7D56-CF44-B7AA-61319AC473F8}"/>
              </a:ext>
            </a:extLst>
          </p:cNvPr>
          <p:cNvPicPr>
            <a:picLocks noChangeAspect="1"/>
          </p:cNvPicPr>
          <p:nvPr/>
        </p:nvPicPr>
        <p:blipFill>
          <a:blip r:embed="rId4"/>
          <a:stretch>
            <a:fillRect/>
          </a:stretch>
        </p:blipFill>
        <p:spPr>
          <a:xfrm>
            <a:off x="6755572" y="935915"/>
            <a:ext cx="5436427" cy="2005140"/>
          </a:xfrm>
          <a:prstGeom prst="rect">
            <a:avLst/>
          </a:prstGeom>
        </p:spPr>
      </p:pic>
    </p:spTree>
    <p:extLst>
      <p:ext uri="{BB962C8B-B14F-4D97-AF65-F5344CB8AC3E}">
        <p14:creationId xmlns:p14="http://schemas.microsoft.com/office/powerpoint/2010/main" val="1736764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Interpreting Coefficients</a:t>
            </a:r>
          </a:p>
        </p:txBody>
      </p:sp>
      <p:pic>
        <p:nvPicPr>
          <p:cNvPr id="4" name="Picture 3">
            <a:extLst>
              <a:ext uri="{FF2B5EF4-FFF2-40B4-BE49-F238E27FC236}">
                <a16:creationId xmlns:a16="http://schemas.microsoft.com/office/drawing/2014/main" id="{19BB6B5B-5114-A747-AD8A-773AD86B3228}"/>
              </a:ext>
            </a:extLst>
          </p:cNvPr>
          <p:cNvPicPr>
            <a:picLocks noChangeAspect="1"/>
          </p:cNvPicPr>
          <p:nvPr/>
        </p:nvPicPr>
        <p:blipFill>
          <a:blip r:embed="rId2"/>
          <a:stretch>
            <a:fillRect/>
          </a:stretch>
        </p:blipFill>
        <p:spPr>
          <a:xfrm>
            <a:off x="166415" y="1569657"/>
            <a:ext cx="6246865" cy="4031043"/>
          </a:xfrm>
          <a:prstGeom prst="rect">
            <a:avLst/>
          </a:prstGeom>
        </p:spPr>
      </p:pic>
      <p:pic>
        <p:nvPicPr>
          <p:cNvPr id="14" name="Picture 13">
            <a:extLst>
              <a:ext uri="{FF2B5EF4-FFF2-40B4-BE49-F238E27FC236}">
                <a16:creationId xmlns:a16="http://schemas.microsoft.com/office/drawing/2014/main" id="{3E254508-BB89-4049-985A-A64DC8AF73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48100" y="1569656"/>
            <a:ext cx="5177486" cy="4031043"/>
          </a:xfrm>
          <a:prstGeom prst="rect">
            <a:avLst/>
          </a:prstGeom>
        </p:spPr>
      </p:pic>
    </p:spTree>
    <p:extLst>
      <p:ext uri="{BB962C8B-B14F-4D97-AF65-F5344CB8AC3E}">
        <p14:creationId xmlns:p14="http://schemas.microsoft.com/office/powerpoint/2010/main" val="6524206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E69F8D35-BEAC-F44A-B36F-81D6E5486470}"/>
              </a:ext>
            </a:extLst>
          </p:cNvPr>
          <p:cNvSpPr txBox="1">
            <a:spLocks/>
          </p:cNvSpPr>
          <p:nvPr/>
        </p:nvSpPr>
        <p:spPr>
          <a:xfrm>
            <a:off x="0" y="0"/>
            <a:ext cx="12192000" cy="935915"/>
          </a:xfrm>
          <a:prstGeom prst="rect">
            <a:avLst/>
          </a:prstGeom>
          <a:solidFill>
            <a:schemeClr val="tx1"/>
          </a:solidFill>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b="1" dirty="0">
                <a:solidFill>
                  <a:schemeClr val="bg1"/>
                </a:solidFill>
              </a:rPr>
              <a:t>Likelihood and AIC model selection</a:t>
            </a:r>
          </a:p>
        </p:txBody>
      </p:sp>
      <p:sp>
        <p:nvSpPr>
          <p:cNvPr id="9" name="TextBox 8">
            <a:extLst>
              <a:ext uri="{FF2B5EF4-FFF2-40B4-BE49-F238E27FC236}">
                <a16:creationId xmlns:a16="http://schemas.microsoft.com/office/drawing/2014/main" id="{21946402-3650-644B-995A-ABF9A9FC5D19}"/>
              </a:ext>
            </a:extLst>
          </p:cNvPr>
          <p:cNvSpPr txBox="1"/>
          <p:nvPr/>
        </p:nvSpPr>
        <p:spPr>
          <a:xfrm>
            <a:off x="699738" y="1074314"/>
            <a:ext cx="11052428" cy="1477328"/>
          </a:xfrm>
          <a:prstGeom prst="rect">
            <a:avLst/>
          </a:prstGeom>
          <a:noFill/>
        </p:spPr>
        <p:txBody>
          <a:bodyPr wrap="square" rtlCol="0">
            <a:spAutoFit/>
          </a:bodyPr>
          <a:lstStyle/>
          <a:p>
            <a:r>
              <a:rPr lang="en-US" dirty="0"/>
              <a:t>Think of likelihood of how probable the observed data under the null model. When we fit a </a:t>
            </a:r>
            <a:r>
              <a:rPr lang="en-US" dirty="0" err="1"/>
              <a:t>glm</a:t>
            </a:r>
            <a:r>
              <a:rPr lang="en-US" dirty="0"/>
              <a:t> we are getting the likelihood of the data assuming the best values for the parameters (beta coefficients). For any empirical dataset these will be very small numbers. It is easy for computers to store the log of very small numbers which means that log likelihoods will be negative numbers.</a:t>
            </a:r>
          </a:p>
          <a:p>
            <a:endParaRPr lang="en-US" dirty="0"/>
          </a:p>
        </p:txBody>
      </p:sp>
      <p:sp>
        <p:nvSpPr>
          <p:cNvPr id="10" name="TextBox 9">
            <a:extLst>
              <a:ext uri="{FF2B5EF4-FFF2-40B4-BE49-F238E27FC236}">
                <a16:creationId xmlns:a16="http://schemas.microsoft.com/office/drawing/2014/main" id="{CA95F93B-C5C5-5F4D-BC99-18CF926ACDAF}"/>
              </a:ext>
            </a:extLst>
          </p:cNvPr>
          <p:cNvSpPr txBox="1"/>
          <p:nvPr/>
        </p:nvSpPr>
        <p:spPr>
          <a:xfrm>
            <a:off x="1030014" y="2532993"/>
            <a:ext cx="1842749" cy="646331"/>
          </a:xfrm>
          <a:prstGeom prst="rect">
            <a:avLst/>
          </a:prstGeom>
          <a:noFill/>
        </p:spPr>
        <p:txBody>
          <a:bodyPr wrap="none" rtlCol="0">
            <a:spAutoFit/>
          </a:bodyPr>
          <a:lstStyle/>
          <a:p>
            <a:r>
              <a:rPr lang="en-US" dirty="0"/>
              <a:t>likelihood = .01</a:t>
            </a:r>
          </a:p>
          <a:p>
            <a:r>
              <a:rPr lang="en-US" dirty="0"/>
              <a:t>likelihood = .0001</a:t>
            </a:r>
          </a:p>
        </p:txBody>
      </p:sp>
      <p:sp>
        <p:nvSpPr>
          <p:cNvPr id="11" name="TextBox 10">
            <a:extLst>
              <a:ext uri="{FF2B5EF4-FFF2-40B4-BE49-F238E27FC236}">
                <a16:creationId xmlns:a16="http://schemas.microsoft.com/office/drawing/2014/main" id="{AAB08748-4DCA-9342-A6A0-201FE74CE84C}"/>
              </a:ext>
            </a:extLst>
          </p:cNvPr>
          <p:cNvSpPr txBox="1"/>
          <p:nvPr/>
        </p:nvSpPr>
        <p:spPr>
          <a:xfrm>
            <a:off x="3084787" y="2531859"/>
            <a:ext cx="1181734" cy="646331"/>
          </a:xfrm>
          <a:prstGeom prst="rect">
            <a:avLst/>
          </a:prstGeom>
          <a:noFill/>
        </p:spPr>
        <p:txBody>
          <a:bodyPr wrap="none" rtlCol="0">
            <a:spAutoFit/>
          </a:bodyPr>
          <a:lstStyle/>
          <a:p>
            <a:r>
              <a:rPr lang="en-US" dirty="0"/>
              <a:t>ln(L) = -4.6</a:t>
            </a:r>
          </a:p>
          <a:p>
            <a:r>
              <a:rPr lang="en-US" dirty="0"/>
              <a:t>ln(L) = -9.2</a:t>
            </a:r>
          </a:p>
        </p:txBody>
      </p:sp>
      <p:sp>
        <p:nvSpPr>
          <p:cNvPr id="12" name="TextBox 11">
            <a:extLst>
              <a:ext uri="{FF2B5EF4-FFF2-40B4-BE49-F238E27FC236}">
                <a16:creationId xmlns:a16="http://schemas.microsoft.com/office/drawing/2014/main" id="{9C309D10-695A-F841-BACC-E514A88D8EF0}"/>
              </a:ext>
            </a:extLst>
          </p:cNvPr>
          <p:cNvSpPr txBox="1"/>
          <p:nvPr/>
        </p:nvSpPr>
        <p:spPr>
          <a:xfrm>
            <a:off x="4345013" y="2531859"/>
            <a:ext cx="1017651" cy="646331"/>
          </a:xfrm>
          <a:prstGeom prst="rect">
            <a:avLst/>
          </a:prstGeom>
          <a:noFill/>
        </p:spPr>
        <p:txBody>
          <a:bodyPr wrap="none" rtlCol="0">
            <a:spAutoFit/>
          </a:bodyPr>
          <a:lstStyle/>
          <a:p>
            <a:r>
              <a:rPr lang="en-US" dirty="0"/>
              <a:t>better fit</a:t>
            </a:r>
          </a:p>
          <a:p>
            <a:r>
              <a:rPr lang="en-US" dirty="0"/>
              <a:t>worse fit</a:t>
            </a:r>
          </a:p>
        </p:txBody>
      </p:sp>
      <p:sp>
        <p:nvSpPr>
          <p:cNvPr id="13" name="TextBox 12">
            <a:extLst>
              <a:ext uri="{FF2B5EF4-FFF2-40B4-BE49-F238E27FC236}">
                <a16:creationId xmlns:a16="http://schemas.microsoft.com/office/drawing/2014/main" id="{FAC62377-FBB6-354C-966C-3FAFF713B8A2}"/>
              </a:ext>
            </a:extLst>
          </p:cNvPr>
          <p:cNvSpPr txBox="1"/>
          <p:nvPr/>
        </p:nvSpPr>
        <p:spPr>
          <a:xfrm>
            <a:off x="699738" y="3429000"/>
            <a:ext cx="11052428" cy="3139321"/>
          </a:xfrm>
          <a:prstGeom prst="rect">
            <a:avLst/>
          </a:prstGeom>
          <a:noFill/>
        </p:spPr>
        <p:txBody>
          <a:bodyPr wrap="square" rtlCol="0">
            <a:spAutoFit/>
          </a:bodyPr>
          <a:lstStyle/>
          <a:p>
            <a:r>
              <a:rPr lang="en-US" dirty="0"/>
              <a:t>Adding additional predictor variables will always improve the fit of the data under the model.</a:t>
            </a:r>
          </a:p>
          <a:p>
            <a:endParaRPr lang="en-US" dirty="0"/>
          </a:p>
          <a:p>
            <a:r>
              <a:rPr lang="en-US" b="1" dirty="0"/>
              <a:t>R example</a:t>
            </a:r>
          </a:p>
          <a:p>
            <a:endParaRPr lang="en-US" dirty="0"/>
          </a:p>
          <a:p>
            <a:r>
              <a:rPr lang="en-US" dirty="0"/>
              <a:t>So we must penalize for extra parameters</a:t>
            </a:r>
          </a:p>
          <a:p>
            <a:endParaRPr lang="en-US" dirty="0"/>
          </a:p>
          <a:p>
            <a:r>
              <a:rPr lang="en-US" b="1" dirty="0"/>
              <a:t>R example</a:t>
            </a:r>
          </a:p>
          <a:p>
            <a:r>
              <a:rPr lang="en-US" dirty="0"/>
              <a:t>fit1 &lt;- </a:t>
            </a:r>
            <a:r>
              <a:rPr lang="en-US" dirty="0" err="1"/>
              <a:t>glm</a:t>
            </a:r>
            <a:r>
              <a:rPr lang="en-US" dirty="0"/>
              <a:t>(y ~ a)</a:t>
            </a:r>
          </a:p>
          <a:p>
            <a:r>
              <a:rPr lang="en-US" dirty="0"/>
              <a:t>fit2 &lt;- </a:t>
            </a:r>
            <a:r>
              <a:rPr lang="en-US" dirty="0" err="1"/>
              <a:t>glm</a:t>
            </a:r>
            <a:r>
              <a:rPr lang="en-US" dirty="0"/>
              <a:t>(y ~ a + b)</a:t>
            </a:r>
          </a:p>
          <a:p>
            <a:r>
              <a:rPr lang="en-US" dirty="0" err="1"/>
              <a:t>anova</a:t>
            </a:r>
            <a:r>
              <a:rPr lang="en-US" dirty="0"/>
              <a:t>(fit1, fit2, test=“LRT”)</a:t>
            </a:r>
          </a:p>
          <a:p>
            <a:endParaRPr lang="en-US" dirty="0"/>
          </a:p>
        </p:txBody>
      </p:sp>
    </p:spTree>
    <p:extLst>
      <p:ext uri="{BB962C8B-B14F-4D97-AF65-F5344CB8AC3E}">
        <p14:creationId xmlns:p14="http://schemas.microsoft.com/office/powerpoint/2010/main" val="3355031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xEl>
                                              <p:pRg st="0" end="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3">
                                            <p:txEl>
                                              <p:pRg st="4" end="4"/>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xEl>
                                              <p:pRg st="6" end="6"/>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3">
                                            <p:txEl>
                                              <p:pRg st="7" end="7"/>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3">
                                            <p:txEl>
                                              <p:pRg st="8" end="8"/>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2"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What is a random effect</a:t>
            </a:r>
          </a:p>
        </p:txBody>
      </p:sp>
      <p:sp>
        <p:nvSpPr>
          <p:cNvPr id="3" name="TextBox 2"/>
          <p:cNvSpPr txBox="1"/>
          <p:nvPr/>
        </p:nvSpPr>
        <p:spPr>
          <a:xfrm>
            <a:off x="1090670" y="1531345"/>
            <a:ext cx="10168569" cy="4832092"/>
          </a:xfrm>
          <a:prstGeom prst="rect">
            <a:avLst/>
          </a:prstGeom>
          <a:noFill/>
        </p:spPr>
        <p:txBody>
          <a:bodyPr wrap="square" rtlCol="0">
            <a:spAutoFit/>
          </a:bodyPr>
          <a:lstStyle/>
          <a:p>
            <a:r>
              <a:rPr lang="en-US" sz="2800" dirty="0"/>
              <a:t>These are randomly sampled categories of a variable that represent groups of individual measurements.  Usually random effects are not repeatable.</a:t>
            </a:r>
          </a:p>
          <a:p>
            <a:endParaRPr lang="en-US" sz="2800" dirty="0"/>
          </a:p>
          <a:p>
            <a:pPr marL="742950" lvl="1" indent="-285750">
              <a:buFont typeface="Arial" charset="0"/>
              <a:buChar char="•"/>
            </a:pPr>
            <a:r>
              <a:rPr lang="en-US" sz="2800" dirty="0"/>
              <a:t>Study sites</a:t>
            </a:r>
          </a:p>
          <a:p>
            <a:pPr marL="742950" lvl="1" indent="-285750">
              <a:buFont typeface="Arial" charset="0"/>
              <a:buChar char="•"/>
            </a:pPr>
            <a:r>
              <a:rPr lang="en-US" sz="2800" dirty="0"/>
              <a:t>Environmental chambers</a:t>
            </a:r>
          </a:p>
          <a:p>
            <a:pPr marL="742950" lvl="1" indent="-285750">
              <a:buFont typeface="Arial" charset="0"/>
              <a:buChar char="•"/>
            </a:pPr>
            <a:r>
              <a:rPr lang="en-US" sz="2800" dirty="0"/>
              <a:t>Families made up of siblings</a:t>
            </a:r>
          </a:p>
          <a:p>
            <a:pPr marL="742950" lvl="1" indent="-285750">
              <a:buFont typeface="Arial" charset="0"/>
              <a:buChar char="•"/>
            </a:pPr>
            <a:r>
              <a:rPr lang="en-US" sz="2800" dirty="0"/>
              <a:t>Measurements within individuals</a:t>
            </a:r>
          </a:p>
          <a:p>
            <a:pPr marL="742950" lvl="1" indent="-285750">
              <a:buFont typeface="Arial" charset="0"/>
              <a:buChar char="•"/>
            </a:pPr>
            <a:endParaRPr lang="en-US" sz="2800" dirty="0"/>
          </a:p>
          <a:p>
            <a:r>
              <a:rPr lang="en-US" sz="2800" dirty="0"/>
              <a:t>Conclusions that you reach are applicable only to the sample being studied.</a:t>
            </a:r>
          </a:p>
        </p:txBody>
      </p:sp>
    </p:spTree>
    <p:extLst>
      <p:ext uri="{BB962C8B-B14F-4D97-AF65-F5344CB8AC3E}">
        <p14:creationId xmlns:p14="http://schemas.microsoft.com/office/powerpoint/2010/main" val="3845906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What is a random effect</a:t>
            </a:r>
          </a:p>
        </p:txBody>
      </p:sp>
      <p:sp>
        <p:nvSpPr>
          <p:cNvPr id="3" name="TextBox 2"/>
          <p:cNvSpPr txBox="1"/>
          <p:nvPr/>
        </p:nvSpPr>
        <p:spPr>
          <a:xfrm>
            <a:off x="1090670" y="1531345"/>
            <a:ext cx="10168569" cy="5262979"/>
          </a:xfrm>
          <a:prstGeom prst="rect">
            <a:avLst/>
          </a:prstGeom>
          <a:noFill/>
        </p:spPr>
        <p:txBody>
          <a:bodyPr wrap="square" rtlCol="0">
            <a:spAutoFit/>
          </a:bodyPr>
          <a:lstStyle/>
          <a:p>
            <a:r>
              <a:rPr lang="en-US" sz="2800" dirty="0"/>
              <a:t>Sometimes random effects are a nuisance</a:t>
            </a:r>
          </a:p>
          <a:p>
            <a:pPr marL="457200" indent="-457200">
              <a:buFont typeface="Arial" charset="0"/>
              <a:buChar char="•"/>
            </a:pPr>
            <a:r>
              <a:rPr lang="en-US" sz="2800" dirty="0"/>
              <a:t>Field sites</a:t>
            </a:r>
          </a:p>
          <a:p>
            <a:pPr marL="457200" indent="-457200">
              <a:buFont typeface="Arial" charset="0"/>
              <a:buChar char="•"/>
            </a:pPr>
            <a:r>
              <a:rPr lang="en-US" sz="2800" dirty="0"/>
              <a:t>Environmental chambers</a:t>
            </a:r>
          </a:p>
          <a:p>
            <a:pPr marL="457200" indent="-457200">
              <a:buFont typeface="Arial" charset="0"/>
              <a:buChar char="•"/>
            </a:pPr>
            <a:r>
              <a:rPr lang="en-US" sz="2800" dirty="0"/>
              <a:t>Field plots</a:t>
            </a:r>
          </a:p>
          <a:p>
            <a:pPr marL="457200" indent="-457200">
              <a:buFont typeface="Arial" charset="0"/>
              <a:buChar char="•"/>
            </a:pPr>
            <a:r>
              <a:rPr lang="en-US" sz="2800" dirty="0"/>
              <a:t>Repeated measures</a:t>
            </a:r>
          </a:p>
          <a:p>
            <a:endParaRPr lang="en-US" sz="2800" dirty="0"/>
          </a:p>
          <a:p>
            <a:r>
              <a:rPr lang="en-US" sz="2800" dirty="0"/>
              <a:t>Occasionally random effects are of great interest</a:t>
            </a:r>
          </a:p>
          <a:p>
            <a:pPr marL="457200" indent="-457200">
              <a:buFont typeface="Arial" charset="0"/>
              <a:buChar char="•"/>
            </a:pPr>
            <a:r>
              <a:rPr lang="en-US" sz="2800" dirty="0"/>
              <a:t>Families - Heritability</a:t>
            </a:r>
          </a:p>
          <a:p>
            <a:pPr marL="457200" indent="-457200">
              <a:buFont typeface="Arial" charset="0"/>
              <a:buChar char="•"/>
            </a:pPr>
            <a:r>
              <a:rPr lang="en-US" sz="2800" dirty="0"/>
              <a:t>Individuals </a:t>
            </a:r>
            <a:r>
              <a:rPr lang="mr-IN" sz="2800" dirty="0"/>
              <a:t>–</a:t>
            </a:r>
            <a:r>
              <a:rPr lang="en-US" sz="2800" dirty="0"/>
              <a:t> Breeding value</a:t>
            </a:r>
          </a:p>
          <a:p>
            <a:endParaRPr lang="en-US" sz="2800" dirty="0"/>
          </a:p>
          <a:p>
            <a:endParaRPr lang="en-US" sz="2800" dirty="0"/>
          </a:p>
          <a:p>
            <a:endParaRPr lang="en-US" sz="2800" dirty="0"/>
          </a:p>
        </p:txBody>
      </p:sp>
    </p:spTree>
    <p:extLst>
      <p:ext uri="{BB962C8B-B14F-4D97-AF65-F5344CB8AC3E}">
        <p14:creationId xmlns:p14="http://schemas.microsoft.com/office/powerpoint/2010/main" val="11749914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Example of random effects</a:t>
            </a:r>
          </a:p>
        </p:txBody>
      </p:sp>
      <p:sp>
        <p:nvSpPr>
          <p:cNvPr id="3" name="Rectangle 2"/>
          <p:cNvSpPr/>
          <p:nvPr/>
        </p:nvSpPr>
        <p:spPr>
          <a:xfrm>
            <a:off x="214642" y="1109317"/>
            <a:ext cx="6871787" cy="1384995"/>
          </a:xfrm>
          <a:prstGeom prst="rect">
            <a:avLst/>
          </a:prstGeom>
        </p:spPr>
        <p:txBody>
          <a:bodyPr wrap="square">
            <a:spAutoFit/>
          </a:bodyPr>
          <a:lstStyle/>
          <a:p>
            <a:r>
              <a:rPr lang="en-US" sz="2800" dirty="0"/>
              <a:t>Impact of selective regime on horn size. Measure both the left and right horn in 25 beetles from two different selective regimes.</a:t>
            </a:r>
          </a:p>
        </p:txBody>
      </p:sp>
      <p:graphicFrame>
        <p:nvGraphicFramePr>
          <p:cNvPr id="6" name="Table 5"/>
          <p:cNvGraphicFramePr>
            <a:graphicFrameLocks noGrp="1"/>
          </p:cNvGraphicFramePr>
          <p:nvPr>
            <p:extLst>
              <p:ext uri="{D42A27DB-BD31-4B8C-83A1-F6EECF244321}">
                <p14:modId xmlns:p14="http://schemas.microsoft.com/office/powerpoint/2010/main" val="481868752"/>
              </p:ext>
            </p:extLst>
          </p:nvPr>
        </p:nvGraphicFramePr>
        <p:xfrm>
          <a:off x="623715" y="2667714"/>
          <a:ext cx="2889505" cy="2926080"/>
        </p:xfrm>
        <a:graphic>
          <a:graphicData uri="http://schemas.openxmlformats.org/drawingml/2006/table">
            <a:tbl>
              <a:tblPr firstRow="1" bandRow="1">
                <a:tableStyleId>{5C22544A-7EE6-4342-B048-85BDC9FD1C3A}</a:tableStyleId>
              </a:tblPr>
              <a:tblGrid>
                <a:gridCol w="782117">
                  <a:extLst>
                    <a:ext uri="{9D8B030D-6E8A-4147-A177-3AD203B41FA5}">
                      <a16:colId xmlns:a16="http://schemas.microsoft.com/office/drawing/2014/main" val="20000"/>
                    </a:ext>
                  </a:extLst>
                </a:gridCol>
                <a:gridCol w="1053694">
                  <a:extLst>
                    <a:ext uri="{9D8B030D-6E8A-4147-A177-3AD203B41FA5}">
                      <a16:colId xmlns:a16="http://schemas.microsoft.com/office/drawing/2014/main" val="20001"/>
                    </a:ext>
                  </a:extLst>
                </a:gridCol>
                <a:gridCol w="1053694">
                  <a:extLst>
                    <a:ext uri="{9D8B030D-6E8A-4147-A177-3AD203B41FA5}">
                      <a16:colId xmlns:a16="http://schemas.microsoft.com/office/drawing/2014/main" val="20002"/>
                    </a:ext>
                  </a:extLst>
                </a:gridCol>
              </a:tblGrid>
              <a:tr h="348489">
                <a:tc>
                  <a:txBody>
                    <a:bodyPr/>
                    <a:lstStyle/>
                    <a:p>
                      <a:pPr algn="ctr"/>
                      <a:r>
                        <a:rPr lang="en-US" b="0" dirty="0">
                          <a:solidFill>
                            <a:schemeClr val="tx1"/>
                          </a:solidFill>
                          <a:latin typeface="+mn-lt"/>
                        </a:rPr>
                        <a:t>Horn size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0" dirty="0">
                          <a:solidFill>
                            <a:schemeClr val="tx1"/>
                          </a:solidFill>
                          <a:latin typeface="+mn-lt"/>
                        </a:rPr>
                        <a:t>Beetle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0" dirty="0">
                          <a:solidFill>
                            <a:schemeClr val="tx1"/>
                          </a:solidFill>
                          <a:latin typeface="+mn-lt"/>
                        </a:rPr>
                        <a:t>Selective regime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51647">
                <a:tc>
                  <a:txBody>
                    <a:bodyPr/>
                    <a:lstStyle/>
                    <a:p>
                      <a:pPr algn="ctr"/>
                      <a:r>
                        <a:rPr lang="en-US" b="0" dirty="0">
                          <a:solidFill>
                            <a:schemeClr val="tx1"/>
                          </a:solidFill>
                          <a:latin typeface="+mn-lt"/>
                        </a:rPr>
                        <a:t>256</a:t>
                      </a:r>
                    </a:p>
                    <a:p>
                      <a:pPr algn="ctr"/>
                      <a:r>
                        <a:rPr lang="en-US" b="0" dirty="0">
                          <a:solidFill>
                            <a:schemeClr val="tx1"/>
                          </a:solidFill>
                          <a:latin typeface="+mn-lt"/>
                        </a:rPr>
                        <a:t>276</a:t>
                      </a:r>
                    </a:p>
                    <a:p>
                      <a:pPr algn="ctr"/>
                      <a:r>
                        <a:rPr lang="en-US" b="0" dirty="0">
                          <a:solidFill>
                            <a:schemeClr val="tx1"/>
                          </a:solidFill>
                          <a:latin typeface="+mn-lt"/>
                        </a:rPr>
                        <a:t>321</a:t>
                      </a:r>
                    </a:p>
                    <a:p>
                      <a:pPr algn="ctr"/>
                      <a:r>
                        <a:rPr lang="en-US" b="0" dirty="0">
                          <a:solidFill>
                            <a:schemeClr val="tx1"/>
                          </a:solidFill>
                          <a:latin typeface="+mn-lt"/>
                        </a:rPr>
                        <a:t>321</a:t>
                      </a:r>
                    </a:p>
                    <a:p>
                      <a:pPr algn="ctr"/>
                      <a:r>
                        <a:rPr lang="en-US" b="0" dirty="0">
                          <a:solidFill>
                            <a:schemeClr val="tx1"/>
                          </a:solidFill>
                          <a:latin typeface="+mn-lt"/>
                        </a:rPr>
                        <a:t>423</a:t>
                      </a:r>
                    </a:p>
                    <a:p>
                      <a:pPr algn="ctr"/>
                      <a:r>
                        <a:rPr lang="en-US" b="0" dirty="0">
                          <a:solidFill>
                            <a:schemeClr val="tx1"/>
                          </a:solidFill>
                          <a:latin typeface="+mn-lt"/>
                        </a:rPr>
                        <a:t>401</a:t>
                      </a:r>
                    </a:p>
                    <a:p>
                      <a:pPr algn="ctr"/>
                      <a:r>
                        <a:rPr lang="en-US" b="0" dirty="0">
                          <a:solidFill>
                            <a:schemeClr val="tx1"/>
                          </a:solidFill>
                          <a:latin typeface="+mn-lt"/>
                        </a:rPr>
                        <a:t>381</a:t>
                      </a:r>
                    </a:p>
                    <a:p>
                      <a:pPr algn="ctr"/>
                      <a:r>
                        <a:rPr lang="en-US" b="0" dirty="0">
                          <a:solidFill>
                            <a:schemeClr val="tx1"/>
                          </a:solidFill>
                          <a:latin typeface="+mn-lt"/>
                        </a:rPr>
                        <a:t>409</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0" dirty="0">
                          <a:solidFill>
                            <a:schemeClr val="tx1"/>
                          </a:solidFill>
                          <a:latin typeface="+mn-lt"/>
                        </a:rPr>
                        <a:t>1</a:t>
                      </a:r>
                    </a:p>
                    <a:p>
                      <a:pPr algn="ctr"/>
                      <a:r>
                        <a:rPr lang="en-US" b="0" dirty="0">
                          <a:solidFill>
                            <a:schemeClr val="tx1"/>
                          </a:solidFill>
                          <a:latin typeface="+mn-lt"/>
                        </a:rPr>
                        <a:t>1</a:t>
                      </a:r>
                    </a:p>
                    <a:p>
                      <a:pPr algn="ctr"/>
                      <a:r>
                        <a:rPr lang="en-US" b="0" dirty="0">
                          <a:solidFill>
                            <a:schemeClr val="tx1"/>
                          </a:solidFill>
                          <a:latin typeface="+mn-lt"/>
                        </a:rPr>
                        <a:t>2</a:t>
                      </a:r>
                    </a:p>
                    <a:p>
                      <a:pPr algn="ctr"/>
                      <a:r>
                        <a:rPr lang="en-US" b="0" dirty="0">
                          <a:solidFill>
                            <a:schemeClr val="tx1"/>
                          </a:solidFill>
                          <a:latin typeface="+mn-lt"/>
                        </a:rPr>
                        <a:t>2</a:t>
                      </a:r>
                    </a:p>
                    <a:p>
                      <a:pPr algn="ctr"/>
                      <a:r>
                        <a:rPr lang="en-US" b="0" dirty="0">
                          <a:solidFill>
                            <a:schemeClr val="tx1"/>
                          </a:solidFill>
                          <a:latin typeface="+mn-lt"/>
                        </a:rPr>
                        <a:t>3</a:t>
                      </a:r>
                    </a:p>
                    <a:p>
                      <a:pPr algn="ctr"/>
                      <a:r>
                        <a:rPr lang="en-US" b="0" dirty="0">
                          <a:solidFill>
                            <a:schemeClr val="tx1"/>
                          </a:solidFill>
                          <a:latin typeface="+mn-lt"/>
                        </a:rPr>
                        <a:t>3</a:t>
                      </a:r>
                    </a:p>
                    <a:p>
                      <a:pPr algn="ctr"/>
                      <a:r>
                        <a:rPr lang="en-US" b="0" dirty="0">
                          <a:solidFill>
                            <a:schemeClr val="tx1"/>
                          </a:solidFill>
                          <a:latin typeface="+mn-lt"/>
                        </a:rPr>
                        <a:t>4</a:t>
                      </a:r>
                    </a:p>
                    <a:p>
                      <a:pPr algn="ctr"/>
                      <a:r>
                        <a:rPr lang="en-US" b="0" dirty="0">
                          <a:solidFill>
                            <a:schemeClr val="tx1"/>
                          </a:solidFill>
                          <a:latin typeface="+mn-lt"/>
                        </a:rPr>
                        <a:t>4</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0" dirty="0">
                          <a:solidFill>
                            <a:schemeClr val="tx1"/>
                          </a:solidFill>
                          <a:latin typeface="+mn-lt"/>
                        </a:rPr>
                        <a:t>High</a:t>
                      </a:r>
                    </a:p>
                    <a:p>
                      <a:pPr algn="ctr"/>
                      <a:r>
                        <a:rPr lang="en-US" b="0" dirty="0">
                          <a:solidFill>
                            <a:schemeClr val="tx1"/>
                          </a:solidFill>
                          <a:latin typeface="+mn-lt"/>
                        </a:rPr>
                        <a:t>High</a:t>
                      </a:r>
                    </a:p>
                    <a:p>
                      <a:pPr algn="ctr"/>
                      <a:r>
                        <a:rPr lang="en-US" b="0" dirty="0">
                          <a:solidFill>
                            <a:schemeClr val="tx1"/>
                          </a:solidFill>
                          <a:latin typeface="+mn-lt"/>
                        </a:rPr>
                        <a:t>High</a:t>
                      </a:r>
                    </a:p>
                    <a:p>
                      <a:pPr algn="ctr"/>
                      <a:r>
                        <a:rPr lang="en-US" b="0" dirty="0">
                          <a:solidFill>
                            <a:schemeClr val="tx1"/>
                          </a:solidFill>
                          <a:latin typeface="+mn-lt"/>
                        </a:rPr>
                        <a:t>High</a:t>
                      </a:r>
                    </a:p>
                    <a:p>
                      <a:pPr algn="ctr"/>
                      <a:r>
                        <a:rPr lang="en-US" b="0" dirty="0">
                          <a:solidFill>
                            <a:schemeClr val="tx1"/>
                          </a:solidFill>
                          <a:latin typeface="+mn-lt"/>
                        </a:rPr>
                        <a:t>Low</a:t>
                      </a:r>
                    </a:p>
                    <a:p>
                      <a:pPr algn="ctr"/>
                      <a:r>
                        <a:rPr lang="en-US" b="0" dirty="0">
                          <a:solidFill>
                            <a:schemeClr val="tx1"/>
                          </a:solidFill>
                          <a:latin typeface="+mn-lt"/>
                        </a:rPr>
                        <a:t>Low</a:t>
                      </a:r>
                    </a:p>
                    <a:p>
                      <a:pPr algn="ctr"/>
                      <a:r>
                        <a:rPr lang="en-US" b="0" dirty="0">
                          <a:solidFill>
                            <a:schemeClr val="tx1"/>
                          </a:solidFill>
                          <a:latin typeface="+mn-lt"/>
                        </a:rPr>
                        <a:t>Low</a:t>
                      </a:r>
                    </a:p>
                    <a:p>
                      <a:pPr algn="ctr"/>
                      <a:r>
                        <a:rPr lang="en-US" b="0" dirty="0">
                          <a:solidFill>
                            <a:schemeClr val="tx1"/>
                          </a:solidFill>
                          <a:latin typeface="+mn-lt"/>
                        </a:rPr>
                        <a:t>Low</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71457" y="1826320"/>
            <a:ext cx="2940758" cy="3429668"/>
          </a:xfrm>
          <a:prstGeom prst="rect">
            <a:avLst/>
          </a:prstGeom>
        </p:spPr>
      </p:pic>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4040820" y="3350292"/>
            <a:ext cx="512635" cy="597862"/>
          </a:xfrm>
          <a:prstGeom prst="rect">
            <a:avLst/>
          </a:prstGeom>
        </p:spPr>
      </p:pic>
      <p:cxnSp>
        <p:nvCxnSpPr>
          <p:cNvPr id="9" name="Straight Connector 8"/>
          <p:cNvCxnSpPr>
            <a:stCxn id="7" idx="0"/>
          </p:cNvCxnSpPr>
          <p:nvPr/>
        </p:nvCxnSpPr>
        <p:spPr>
          <a:xfrm flipH="1" flipV="1">
            <a:off x="3236499" y="3514941"/>
            <a:ext cx="761708" cy="134282"/>
          </a:xfrm>
          <a:prstGeom prst="line">
            <a:avLst/>
          </a:prstGeom>
          <a:ln w="12700">
            <a:solidFill>
              <a:schemeClr val="tx1"/>
            </a:solidFill>
          </a:ln>
          <a:effectLst/>
        </p:spPr>
        <p:style>
          <a:lnRef idx="1">
            <a:schemeClr val="accent1"/>
          </a:lnRef>
          <a:fillRef idx="0">
            <a:schemeClr val="accent1"/>
          </a:fillRef>
          <a:effectRef idx="0">
            <a:schemeClr val="accent1"/>
          </a:effectRef>
          <a:fontRef idx="minor">
            <a:schemeClr val="tx1"/>
          </a:fontRef>
        </p:style>
      </p:cxnSp>
      <p:cxnSp>
        <p:nvCxnSpPr>
          <p:cNvPr id="11" name="Straight Connector 10"/>
          <p:cNvCxnSpPr>
            <a:stCxn id="7" idx="0"/>
          </p:cNvCxnSpPr>
          <p:nvPr/>
        </p:nvCxnSpPr>
        <p:spPr>
          <a:xfrm flipH="1">
            <a:off x="3236499" y="3649223"/>
            <a:ext cx="761708" cy="122036"/>
          </a:xfrm>
          <a:prstGeom prst="line">
            <a:avLst/>
          </a:prstGeom>
          <a:ln w="12700">
            <a:solidFill>
              <a:schemeClr val="tx1"/>
            </a:solidFill>
          </a:ln>
          <a:effectLst/>
        </p:spPr>
        <p:style>
          <a:lnRef idx="1">
            <a:schemeClr val="accent1"/>
          </a:lnRef>
          <a:fillRef idx="0">
            <a:schemeClr val="accent1"/>
          </a:fillRef>
          <a:effectRef idx="0">
            <a:schemeClr val="accent1"/>
          </a:effectRef>
          <a:fontRef idx="minor">
            <a:schemeClr val="tx1"/>
          </a:fontRef>
        </p:style>
      </p:cxnSp>
      <p:pic>
        <p:nvPicPr>
          <p:cNvPr id="25" name="Picture 2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4040820" y="3907422"/>
            <a:ext cx="512635" cy="597862"/>
          </a:xfrm>
          <a:prstGeom prst="rect">
            <a:avLst/>
          </a:prstGeom>
        </p:spPr>
      </p:pic>
      <p:cxnSp>
        <p:nvCxnSpPr>
          <p:cNvPr id="26" name="Straight Connector 25"/>
          <p:cNvCxnSpPr/>
          <p:nvPr/>
        </p:nvCxnSpPr>
        <p:spPr>
          <a:xfrm flipH="1" flipV="1">
            <a:off x="3236499" y="4072071"/>
            <a:ext cx="761708" cy="134282"/>
          </a:xfrm>
          <a:prstGeom prst="line">
            <a:avLst/>
          </a:prstGeom>
          <a:ln w="12700">
            <a:solidFill>
              <a:schemeClr val="tx1"/>
            </a:solidFill>
          </a:ln>
          <a:effectLst/>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flipH="1">
            <a:off x="3236499" y="4206353"/>
            <a:ext cx="761708" cy="122036"/>
          </a:xfrm>
          <a:prstGeom prst="line">
            <a:avLst/>
          </a:prstGeom>
          <a:ln w="12700">
            <a:solidFill>
              <a:schemeClr val="tx1"/>
            </a:solidFill>
          </a:ln>
          <a:effectLst/>
        </p:spPr>
        <p:style>
          <a:lnRef idx="1">
            <a:schemeClr val="accent1"/>
          </a:lnRef>
          <a:fillRef idx="0">
            <a:schemeClr val="accent1"/>
          </a:fillRef>
          <a:effectRef idx="0">
            <a:schemeClr val="accent1"/>
          </a:effectRef>
          <a:fontRef idx="minor">
            <a:schemeClr val="tx1"/>
          </a:fontRef>
        </p:style>
      </p:cxnSp>
      <p:pic>
        <p:nvPicPr>
          <p:cNvPr id="28" name="Picture 2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4040820" y="4473558"/>
            <a:ext cx="512635" cy="597862"/>
          </a:xfrm>
          <a:prstGeom prst="rect">
            <a:avLst/>
          </a:prstGeom>
        </p:spPr>
      </p:pic>
      <p:cxnSp>
        <p:nvCxnSpPr>
          <p:cNvPr id="29" name="Straight Connector 28"/>
          <p:cNvCxnSpPr>
            <a:stCxn id="33" idx="0"/>
          </p:cNvCxnSpPr>
          <p:nvPr/>
        </p:nvCxnSpPr>
        <p:spPr>
          <a:xfrm flipH="1" flipV="1">
            <a:off x="3236499" y="4638207"/>
            <a:ext cx="761708" cy="134282"/>
          </a:xfrm>
          <a:prstGeom prst="line">
            <a:avLst/>
          </a:prstGeom>
          <a:ln w="12700">
            <a:solidFill>
              <a:schemeClr val="tx1"/>
            </a:solidFill>
          </a:ln>
          <a:effectLst/>
        </p:spPr>
        <p:style>
          <a:lnRef idx="1">
            <a:schemeClr val="accent1"/>
          </a:lnRef>
          <a:fillRef idx="0">
            <a:schemeClr val="accent1"/>
          </a:fillRef>
          <a:effectRef idx="0">
            <a:schemeClr val="accent1"/>
          </a:effectRef>
          <a:fontRef idx="minor">
            <a:schemeClr val="tx1"/>
          </a:fontRef>
        </p:style>
      </p:cxnSp>
      <p:cxnSp>
        <p:nvCxnSpPr>
          <p:cNvPr id="30" name="Straight Connector 29"/>
          <p:cNvCxnSpPr>
            <a:stCxn id="33" idx="0"/>
          </p:cNvCxnSpPr>
          <p:nvPr/>
        </p:nvCxnSpPr>
        <p:spPr>
          <a:xfrm flipH="1">
            <a:off x="3236499" y="4772489"/>
            <a:ext cx="761708" cy="122036"/>
          </a:xfrm>
          <a:prstGeom prst="line">
            <a:avLst/>
          </a:prstGeom>
          <a:ln w="12700">
            <a:solidFill>
              <a:schemeClr val="tx1"/>
            </a:solidFill>
          </a:ln>
          <a:effectLst/>
        </p:spPr>
        <p:style>
          <a:lnRef idx="1">
            <a:schemeClr val="accent1"/>
          </a:lnRef>
          <a:fillRef idx="0">
            <a:schemeClr val="accent1"/>
          </a:fillRef>
          <a:effectRef idx="0">
            <a:schemeClr val="accent1"/>
          </a:effectRef>
          <a:fontRef idx="minor">
            <a:schemeClr val="tx1"/>
          </a:fontRef>
        </p:style>
      </p:cxnSp>
      <p:pic>
        <p:nvPicPr>
          <p:cNvPr id="31" name="Picture 3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4040820" y="5030688"/>
            <a:ext cx="512635" cy="597862"/>
          </a:xfrm>
          <a:prstGeom prst="rect">
            <a:avLst/>
          </a:prstGeom>
        </p:spPr>
      </p:pic>
      <p:cxnSp>
        <p:nvCxnSpPr>
          <p:cNvPr id="32" name="Straight Connector 31"/>
          <p:cNvCxnSpPr/>
          <p:nvPr/>
        </p:nvCxnSpPr>
        <p:spPr>
          <a:xfrm flipH="1" flipV="1">
            <a:off x="3236499" y="5195337"/>
            <a:ext cx="761708" cy="134282"/>
          </a:xfrm>
          <a:prstGeom prst="line">
            <a:avLst/>
          </a:prstGeom>
          <a:ln w="12700">
            <a:solidFill>
              <a:schemeClr val="tx1"/>
            </a:solidFill>
          </a:ln>
          <a:effectLst/>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H="1">
            <a:off x="3236499" y="5329619"/>
            <a:ext cx="761708" cy="122036"/>
          </a:xfrm>
          <a:prstGeom prst="line">
            <a:avLst/>
          </a:prstGeom>
          <a:ln w="12700">
            <a:solidFill>
              <a:schemeClr val="tx1"/>
            </a:solidFill>
          </a:ln>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71232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Example of random effects</a:t>
            </a:r>
          </a:p>
        </p:txBody>
      </p:sp>
      <p:sp>
        <p:nvSpPr>
          <p:cNvPr id="3" name="Rectangle 2"/>
          <p:cNvSpPr/>
          <p:nvPr/>
        </p:nvSpPr>
        <p:spPr>
          <a:xfrm>
            <a:off x="214642" y="1109317"/>
            <a:ext cx="6871787" cy="954107"/>
          </a:xfrm>
          <a:prstGeom prst="rect">
            <a:avLst/>
          </a:prstGeom>
        </p:spPr>
        <p:txBody>
          <a:bodyPr wrap="square">
            <a:spAutoFit/>
          </a:bodyPr>
          <a:lstStyle/>
          <a:p>
            <a:r>
              <a:rPr lang="en-US" sz="2800" dirty="0"/>
              <a:t>Identifying the predictors for the presence or absence of </a:t>
            </a:r>
            <a:r>
              <a:rPr lang="en-US" sz="2800" dirty="0" err="1"/>
              <a:t>Chrysina</a:t>
            </a:r>
            <a:r>
              <a:rPr lang="en-US" sz="2800" dirty="0"/>
              <a:t> beetles. </a:t>
            </a:r>
          </a:p>
        </p:txBody>
      </p:sp>
      <p:graphicFrame>
        <p:nvGraphicFramePr>
          <p:cNvPr id="6" name="Table 5"/>
          <p:cNvGraphicFramePr>
            <a:graphicFrameLocks noGrp="1"/>
          </p:cNvGraphicFramePr>
          <p:nvPr>
            <p:extLst>
              <p:ext uri="{D42A27DB-BD31-4B8C-83A1-F6EECF244321}">
                <p14:modId xmlns:p14="http://schemas.microsoft.com/office/powerpoint/2010/main" val="1610738164"/>
              </p:ext>
            </p:extLst>
          </p:nvPr>
        </p:nvGraphicFramePr>
        <p:xfrm>
          <a:off x="623715" y="2667714"/>
          <a:ext cx="6330539" cy="2926080"/>
        </p:xfrm>
        <a:graphic>
          <a:graphicData uri="http://schemas.openxmlformats.org/drawingml/2006/table">
            <a:tbl>
              <a:tblPr firstRow="1" bandRow="1">
                <a:tableStyleId>{5C22544A-7EE6-4342-B048-85BDC9FD1C3A}</a:tableStyleId>
              </a:tblPr>
              <a:tblGrid>
                <a:gridCol w="1029355">
                  <a:extLst>
                    <a:ext uri="{9D8B030D-6E8A-4147-A177-3AD203B41FA5}">
                      <a16:colId xmlns:a16="http://schemas.microsoft.com/office/drawing/2014/main" val="20000"/>
                    </a:ext>
                  </a:extLst>
                </a:gridCol>
                <a:gridCol w="891396">
                  <a:extLst>
                    <a:ext uri="{9D8B030D-6E8A-4147-A177-3AD203B41FA5}">
                      <a16:colId xmlns:a16="http://schemas.microsoft.com/office/drawing/2014/main" val="20001"/>
                    </a:ext>
                  </a:extLst>
                </a:gridCol>
                <a:gridCol w="1102447">
                  <a:extLst>
                    <a:ext uri="{9D8B030D-6E8A-4147-A177-3AD203B41FA5}">
                      <a16:colId xmlns:a16="http://schemas.microsoft.com/office/drawing/2014/main" val="20002"/>
                    </a:ext>
                  </a:extLst>
                </a:gridCol>
                <a:gridCol w="1102447">
                  <a:extLst>
                    <a:ext uri="{9D8B030D-6E8A-4147-A177-3AD203B41FA5}">
                      <a16:colId xmlns:a16="http://schemas.microsoft.com/office/drawing/2014/main" val="20003"/>
                    </a:ext>
                  </a:extLst>
                </a:gridCol>
                <a:gridCol w="1102447">
                  <a:extLst>
                    <a:ext uri="{9D8B030D-6E8A-4147-A177-3AD203B41FA5}">
                      <a16:colId xmlns:a16="http://schemas.microsoft.com/office/drawing/2014/main" val="20004"/>
                    </a:ext>
                  </a:extLst>
                </a:gridCol>
                <a:gridCol w="1102447">
                  <a:extLst>
                    <a:ext uri="{9D8B030D-6E8A-4147-A177-3AD203B41FA5}">
                      <a16:colId xmlns:a16="http://schemas.microsoft.com/office/drawing/2014/main" val="20005"/>
                    </a:ext>
                  </a:extLst>
                </a:gridCol>
              </a:tblGrid>
              <a:tr h="348489">
                <a:tc>
                  <a:txBody>
                    <a:bodyPr/>
                    <a:lstStyle/>
                    <a:p>
                      <a:pPr algn="ctr"/>
                      <a:r>
                        <a:rPr lang="en-US" b="0" dirty="0">
                          <a:solidFill>
                            <a:schemeClr val="tx1"/>
                          </a:solidFill>
                          <a:latin typeface="+mn-lt"/>
                        </a:rPr>
                        <a:t>Number</a:t>
                      </a:r>
                      <a:r>
                        <a:rPr lang="en-US" b="0" baseline="0" dirty="0">
                          <a:solidFill>
                            <a:schemeClr val="tx1"/>
                          </a:solidFill>
                          <a:latin typeface="+mn-lt"/>
                        </a:rPr>
                        <a:t> collected</a:t>
                      </a:r>
                      <a:endParaRPr lang="en-US" b="0" dirty="0">
                        <a:solidFill>
                          <a:schemeClr val="tx1"/>
                        </a:solidFill>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0" dirty="0">
                          <a:solidFill>
                            <a:schemeClr val="tx1"/>
                          </a:solidFill>
                          <a:latin typeface="+mn-lt"/>
                        </a:rPr>
                        <a:t>oak</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0" dirty="0">
                          <a:solidFill>
                            <a:schemeClr val="tx1"/>
                          </a:solidFill>
                          <a:latin typeface="+mn-lt"/>
                        </a:rPr>
                        <a:t>juniper</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0" dirty="0">
                          <a:solidFill>
                            <a:schemeClr val="tx1"/>
                          </a:solidFill>
                          <a:latin typeface="+mn-lt"/>
                        </a:rPr>
                        <a:t>site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0" dirty="0">
                          <a:solidFill>
                            <a:schemeClr val="tx1"/>
                          </a:solidFill>
                          <a:latin typeface="+mn-lt"/>
                        </a:rPr>
                        <a:t>date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0" dirty="0">
                          <a:solidFill>
                            <a:schemeClr val="tx1"/>
                          </a:solidFill>
                          <a:latin typeface="+mn-lt"/>
                        </a:rPr>
                        <a:t>trip</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51647">
                <a:tc>
                  <a:txBody>
                    <a:bodyPr/>
                    <a:lstStyle/>
                    <a:p>
                      <a:pPr algn="ctr"/>
                      <a:r>
                        <a:rPr lang="en-US" b="0" dirty="0">
                          <a:solidFill>
                            <a:schemeClr val="tx1"/>
                          </a:solidFill>
                          <a:latin typeface="+mn-lt"/>
                        </a:rPr>
                        <a:t>8</a:t>
                      </a:r>
                    </a:p>
                    <a:p>
                      <a:pPr algn="ctr"/>
                      <a:r>
                        <a:rPr lang="en-US" b="0" dirty="0">
                          <a:solidFill>
                            <a:schemeClr val="tx1"/>
                          </a:solidFill>
                          <a:latin typeface="+mn-lt"/>
                        </a:rPr>
                        <a:t>2</a:t>
                      </a:r>
                    </a:p>
                    <a:p>
                      <a:pPr algn="ctr"/>
                      <a:r>
                        <a:rPr lang="en-US" b="0" dirty="0">
                          <a:solidFill>
                            <a:schemeClr val="tx1"/>
                          </a:solidFill>
                          <a:latin typeface="+mn-lt"/>
                        </a:rPr>
                        <a:t>1</a:t>
                      </a:r>
                    </a:p>
                    <a:p>
                      <a:pPr algn="ctr"/>
                      <a:r>
                        <a:rPr lang="en-US" b="0" dirty="0">
                          <a:solidFill>
                            <a:schemeClr val="tx1"/>
                          </a:solidFill>
                          <a:latin typeface="+mn-lt"/>
                        </a:rPr>
                        <a:t>5</a:t>
                      </a:r>
                    </a:p>
                    <a:p>
                      <a:pPr algn="ctr"/>
                      <a:r>
                        <a:rPr lang="en-US" b="0" dirty="0">
                          <a:solidFill>
                            <a:schemeClr val="tx1"/>
                          </a:solidFill>
                          <a:latin typeface="+mn-lt"/>
                        </a:rPr>
                        <a:t>4</a:t>
                      </a:r>
                    </a:p>
                    <a:p>
                      <a:pPr algn="ctr"/>
                      <a:r>
                        <a:rPr lang="en-US" b="0" dirty="0">
                          <a:solidFill>
                            <a:schemeClr val="tx1"/>
                          </a:solidFill>
                          <a:latin typeface="+mn-lt"/>
                        </a:rPr>
                        <a:t>6</a:t>
                      </a:r>
                    </a:p>
                    <a:p>
                      <a:pPr algn="ctr"/>
                      <a:r>
                        <a:rPr lang="en-US" b="0" dirty="0">
                          <a:solidFill>
                            <a:schemeClr val="tx1"/>
                          </a:solidFill>
                          <a:latin typeface="+mn-lt"/>
                        </a:rPr>
                        <a:t>0</a:t>
                      </a:r>
                    </a:p>
                    <a:p>
                      <a:pPr algn="ctr"/>
                      <a:r>
                        <a:rPr lang="en-US" b="0" dirty="0">
                          <a:solidFill>
                            <a:schemeClr val="tx1"/>
                          </a:solidFill>
                          <a:latin typeface="+mn-lt"/>
                        </a:rPr>
                        <a:t>7</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0" dirty="0">
                          <a:solidFill>
                            <a:schemeClr val="tx1"/>
                          </a:solidFill>
                          <a:latin typeface="+mn-lt"/>
                        </a:rPr>
                        <a:t>1</a:t>
                      </a:r>
                    </a:p>
                    <a:p>
                      <a:pPr algn="ctr"/>
                      <a:r>
                        <a:rPr lang="en-US" b="0" dirty="0">
                          <a:solidFill>
                            <a:schemeClr val="tx1"/>
                          </a:solidFill>
                          <a:latin typeface="+mn-lt"/>
                        </a:rPr>
                        <a:t>1</a:t>
                      </a:r>
                    </a:p>
                    <a:p>
                      <a:pPr algn="ctr"/>
                      <a:r>
                        <a:rPr lang="en-US" b="0" dirty="0">
                          <a:solidFill>
                            <a:schemeClr val="tx1"/>
                          </a:solidFill>
                          <a:latin typeface="+mn-lt"/>
                        </a:rPr>
                        <a:t>0</a:t>
                      </a:r>
                    </a:p>
                    <a:p>
                      <a:pPr algn="ctr"/>
                      <a:r>
                        <a:rPr lang="en-US" b="0" dirty="0">
                          <a:solidFill>
                            <a:schemeClr val="tx1"/>
                          </a:solidFill>
                          <a:latin typeface="+mn-lt"/>
                        </a:rPr>
                        <a:t>0</a:t>
                      </a:r>
                    </a:p>
                    <a:p>
                      <a:pPr algn="ctr"/>
                      <a:r>
                        <a:rPr lang="en-US" b="0" dirty="0">
                          <a:solidFill>
                            <a:schemeClr val="tx1"/>
                          </a:solidFill>
                          <a:latin typeface="+mn-lt"/>
                        </a:rPr>
                        <a:t>1</a:t>
                      </a:r>
                    </a:p>
                    <a:p>
                      <a:pPr algn="ctr"/>
                      <a:r>
                        <a:rPr lang="en-US" b="0" dirty="0">
                          <a:solidFill>
                            <a:schemeClr val="tx1"/>
                          </a:solidFill>
                          <a:latin typeface="+mn-lt"/>
                        </a:rPr>
                        <a:t>1</a:t>
                      </a:r>
                    </a:p>
                    <a:p>
                      <a:pPr algn="ctr"/>
                      <a:r>
                        <a:rPr lang="en-US" b="0" dirty="0">
                          <a:solidFill>
                            <a:schemeClr val="tx1"/>
                          </a:solidFill>
                          <a:latin typeface="+mn-lt"/>
                        </a:rPr>
                        <a:t>1</a:t>
                      </a:r>
                    </a:p>
                    <a:p>
                      <a:pPr algn="ctr"/>
                      <a:r>
                        <a:rPr lang="en-US" b="0" dirty="0">
                          <a:solidFill>
                            <a:schemeClr val="tx1"/>
                          </a:solidFill>
                          <a:latin typeface="+mn-lt"/>
                        </a:rPr>
                        <a:t>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0" dirty="0">
                          <a:solidFill>
                            <a:schemeClr val="tx1"/>
                          </a:solidFill>
                          <a:latin typeface="+mn-lt"/>
                        </a:rPr>
                        <a:t>0</a:t>
                      </a:r>
                    </a:p>
                    <a:p>
                      <a:pPr algn="ctr"/>
                      <a:r>
                        <a:rPr lang="en-US" b="0" dirty="0">
                          <a:solidFill>
                            <a:schemeClr val="tx1"/>
                          </a:solidFill>
                          <a:latin typeface="+mn-lt"/>
                        </a:rPr>
                        <a:t>1</a:t>
                      </a:r>
                    </a:p>
                    <a:p>
                      <a:pPr algn="ctr"/>
                      <a:r>
                        <a:rPr lang="en-US" b="0" dirty="0">
                          <a:solidFill>
                            <a:schemeClr val="tx1"/>
                          </a:solidFill>
                          <a:latin typeface="+mn-lt"/>
                        </a:rPr>
                        <a:t>1</a:t>
                      </a:r>
                    </a:p>
                    <a:p>
                      <a:pPr algn="ctr"/>
                      <a:r>
                        <a:rPr lang="en-US" b="0" dirty="0">
                          <a:solidFill>
                            <a:schemeClr val="tx1"/>
                          </a:solidFill>
                          <a:latin typeface="+mn-lt"/>
                        </a:rPr>
                        <a:t>1</a:t>
                      </a:r>
                    </a:p>
                    <a:p>
                      <a:pPr algn="ctr"/>
                      <a:r>
                        <a:rPr lang="en-US" b="0" dirty="0">
                          <a:solidFill>
                            <a:schemeClr val="tx1"/>
                          </a:solidFill>
                          <a:latin typeface="+mn-lt"/>
                        </a:rPr>
                        <a:t>1</a:t>
                      </a:r>
                    </a:p>
                    <a:p>
                      <a:pPr algn="ctr"/>
                      <a:r>
                        <a:rPr lang="en-US" b="0" dirty="0">
                          <a:solidFill>
                            <a:schemeClr val="tx1"/>
                          </a:solidFill>
                          <a:latin typeface="+mn-lt"/>
                        </a:rPr>
                        <a:t>0</a:t>
                      </a:r>
                    </a:p>
                    <a:p>
                      <a:pPr algn="ctr"/>
                      <a:r>
                        <a:rPr lang="en-US" b="0" dirty="0">
                          <a:solidFill>
                            <a:schemeClr val="tx1"/>
                          </a:solidFill>
                          <a:latin typeface="+mn-lt"/>
                        </a:rPr>
                        <a:t>1</a:t>
                      </a:r>
                    </a:p>
                    <a:p>
                      <a:pPr algn="ctr"/>
                      <a:r>
                        <a:rPr lang="en-US" b="0" dirty="0">
                          <a:solidFill>
                            <a:schemeClr val="tx1"/>
                          </a:solidFill>
                          <a:latin typeface="+mn-lt"/>
                        </a:rPr>
                        <a:t>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0" dirty="0">
                          <a:solidFill>
                            <a:schemeClr val="tx1"/>
                          </a:solidFill>
                          <a:latin typeface="+mn-lt"/>
                        </a:rPr>
                        <a:t>21</a:t>
                      </a:r>
                    </a:p>
                    <a:p>
                      <a:pPr algn="ctr"/>
                      <a:r>
                        <a:rPr lang="en-US" b="0" dirty="0">
                          <a:solidFill>
                            <a:schemeClr val="tx1"/>
                          </a:solidFill>
                          <a:latin typeface="+mn-lt"/>
                        </a:rPr>
                        <a:t>13</a:t>
                      </a:r>
                    </a:p>
                    <a:p>
                      <a:pPr algn="ctr"/>
                      <a:r>
                        <a:rPr lang="en-US" b="0" dirty="0">
                          <a:solidFill>
                            <a:schemeClr val="tx1"/>
                          </a:solidFill>
                          <a:latin typeface="+mn-lt"/>
                        </a:rPr>
                        <a:t>31</a:t>
                      </a:r>
                    </a:p>
                    <a:p>
                      <a:pPr algn="ctr"/>
                      <a:r>
                        <a:rPr lang="en-US" b="0" dirty="0">
                          <a:solidFill>
                            <a:schemeClr val="tx1"/>
                          </a:solidFill>
                          <a:latin typeface="+mn-lt"/>
                        </a:rPr>
                        <a:t>15</a:t>
                      </a:r>
                    </a:p>
                    <a:p>
                      <a:pPr algn="ctr"/>
                      <a:r>
                        <a:rPr lang="en-US" b="0" dirty="0">
                          <a:solidFill>
                            <a:schemeClr val="tx1"/>
                          </a:solidFill>
                          <a:latin typeface="+mn-lt"/>
                        </a:rPr>
                        <a:t>21</a:t>
                      </a:r>
                    </a:p>
                    <a:p>
                      <a:pPr algn="ctr"/>
                      <a:r>
                        <a:rPr lang="en-US" b="0" dirty="0">
                          <a:solidFill>
                            <a:schemeClr val="tx1"/>
                          </a:solidFill>
                          <a:latin typeface="+mn-lt"/>
                        </a:rPr>
                        <a:t>13</a:t>
                      </a:r>
                    </a:p>
                    <a:p>
                      <a:pPr algn="ctr"/>
                      <a:r>
                        <a:rPr lang="en-US" b="0" dirty="0">
                          <a:solidFill>
                            <a:schemeClr val="tx1"/>
                          </a:solidFill>
                          <a:latin typeface="+mn-lt"/>
                        </a:rPr>
                        <a:t>31</a:t>
                      </a:r>
                    </a:p>
                    <a:p>
                      <a:pPr algn="ctr"/>
                      <a:r>
                        <a:rPr lang="en-US" b="0" dirty="0">
                          <a:solidFill>
                            <a:schemeClr val="tx1"/>
                          </a:solidFill>
                          <a:latin typeface="+mn-lt"/>
                        </a:rPr>
                        <a:t>15</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0" dirty="0">
                          <a:solidFill>
                            <a:schemeClr val="tx1"/>
                          </a:solidFill>
                          <a:latin typeface="+mn-lt"/>
                        </a:rPr>
                        <a:t>210</a:t>
                      </a:r>
                    </a:p>
                    <a:p>
                      <a:pPr algn="ctr"/>
                      <a:r>
                        <a:rPr lang="en-US" b="0" dirty="0">
                          <a:solidFill>
                            <a:schemeClr val="tx1"/>
                          </a:solidFill>
                          <a:latin typeface="+mn-lt"/>
                        </a:rPr>
                        <a:t>210</a:t>
                      </a:r>
                    </a:p>
                    <a:p>
                      <a:pPr algn="ctr"/>
                      <a:r>
                        <a:rPr lang="en-US" b="0" dirty="0">
                          <a:solidFill>
                            <a:schemeClr val="tx1"/>
                          </a:solidFill>
                          <a:latin typeface="+mn-lt"/>
                        </a:rPr>
                        <a:t>211</a:t>
                      </a:r>
                    </a:p>
                    <a:p>
                      <a:pPr algn="ctr"/>
                      <a:r>
                        <a:rPr lang="en-US" b="0" dirty="0">
                          <a:solidFill>
                            <a:schemeClr val="tx1"/>
                          </a:solidFill>
                          <a:latin typeface="+mn-lt"/>
                        </a:rPr>
                        <a:t>212</a:t>
                      </a:r>
                    </a:p>
                    <a:p>
                      <a:pPr algn="ctr"/>
                      <a:r>
                        <a:rPr lang="en-US" b="0" dirty="0">
                          <a:solidFill>
                            <a:schemeClr val="tx1"/>
                          </a:solidFill>
                          <a:latin typeface="+mn-lt"/>
                        </a:rPr>
                        <a:t>242</a:t>
                      </a:r>
                    </a:p>
                    <a:p>
                      <a:pPr algn="ctr"/>
                      <a:r>
                        <a:rPr lang="en-US" b="0" dirty="0">
                          <a:solidFill>
                            <a:schemeClr val="tx1"/>
                          </a:solidFill>
                          <a:latin typeface="+mn-lt"/>
                        </a:rPr>
                        <a:t>242</a:t>
                      </a:r>
                    </a:p>
                    <a:p>
                      <a:pPr algn="ctr"/>
                      <a:r>
                        <a:rPr lang="en-US" b="0" dirty="0">
                          <a:solidFill>
                            <a:schemeClr val="tx1"/>
                          </a:solidFill>
                          <a:latin typeface="+mn-lt"/>
                        </a:rPr>
                        <a:t>245</a:t>
                      </a:r>
                    </a:p>
                    <a:p>
                      <a:pPr algn="ctr"/>
                      <a:r>
                        <a:rPr lang="en-US" b="0" dirty="0">
                          <a:solidFill>
                            <a:schemeClr val="tx1"/>
                          </a:solidFill>
                          <a:latin typeface="+mn-lt"/>
                        </a:rPr>
                        <a:t>245</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0" dirty="0">
                          <a:solidFill>
                            <a:schemeClr val="tx1"/>
                          </a:solidFill>
                          <a:latin typeface="+mn-lt"/>
                        </a:rPr>
                        <a:t>A</a:t>
                      </a:r>
                    </a:p>
                    <a:p>
                      <a:pPr algn="ctr"/>
                      <a:r>
                        <a:rPr lang="en-US" b="0" dirty="0">
                          <a:solidFill>
                            <a:schemeClr val="tx1"/>
                          </a:solidFill>
                          <a:latin typeface="+mn-lt"/>
                        </a:rPr>
                        <a:t>A</a:t>
                      </a:r>
                    </a:p>
                    <a:p>
                      <a:pPr algn="ctr"/>
                      <a:r>
                        <a:rPr lang="en-US" b="0" dirty="0">
                          <a:solidFill>
                            <a:schemeClr val="tx1"/>
                          </a:solidFill>
                          <a:latin typeface="+mn-lt"/>
                        </a:rPr>
                        <a:t>A</a:t>
                      </a:r>
                    </a:p>
                    <a:p>
                      <a:pPr algn="ctr"/>
                      <a:r>
                        <a:rPr lang="en-US" b="0" dirty="0">
                          <a:solidFill>
                            <a:schemeClr val="tx1"/>
                          </a:solidFill>
                          <a:latin typeface="+mn-lt"/>
                        </a:rPr>
                        <a:t>A</a:t>
                      </a:r>
                    </a:p>
                    <a:p>
                      <a:pPr algn="ctr"/>
                      <a:r>
                        <a:rPr lang="en-US" b="0" dirty="0">
                          <a:solidFill>
                            <a:schemeClr val="tx1"/>
                          </a:solidFill>
                          <a:latin typeface="+mn-lt"/>
                        </a:rPr>
                        <a:t>B</a:t>
                      </a:r>
                    </a:p>
                    <a:p>
                      <a:pPr algn="ctr"/>
                      <a:r>
                        <a:rPr lang="en-US" b="0" dirty="0">
                          <a:solidFill>
                            <a:schemeClr val="tx1"/>
                          </a:solidFill>
                          <a:latin typeface="+mn-lt"/>
                        </a:rPr>
                        <a:t>B</a:t>
                      </a:r>
                    </a:p>
                    <a:p>
                      <a:pPr algn="ctr"/>
                      <a:r>
                        <a:rPr lang="en-US" b="0" dirty="0">
                          <a:solidFill>
                            <a:schemeClr val="tx1"/>
                          </a:solidFill>
                          <a:latin typeface="+mn-lt"/>
                        </a:rPr>
                        <a:t>B</a:t>
                      </a:r>
                    </a:p>
                    <a:p>
                      <a:pPr algn="ctr"/>
                      <a:r>
                        <a:rPr lang="en-US" b="0" dirty="0">
                          <a:solidFill>
                            <a:schemeClr val="tx1"/>
                          </a:solidFill>
                          <a:latin typeface="+mn-lt"/>
                        </a:rPr>
                        <a:t>B</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49916" y="1961440"/>
            <a:ext cx="3233478" cy="3758918"/>
          </a:xfrm>
          <a:prstGeom prst="rect">
            <a:avLst/>
          </a:prstGeom>
        </p:spPr>
      </p:pic>
    </p:spTree>
    <p:extLst>
      <p:ext uri="{BB962C8B-B14F-4D97-AF65-F5344CB8AC3E}">
        <p14:creationId xmlns:p14="http://schemas.microsoft.com/office/powerpoint/2010/main" val="10081273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Implementing a mixed effects model</a:t>
            </a:r>
          </a:p>
        </p:txBody>
      </p:sp>
      <p:sp>
        <p:nvSpPr>
          <p:cNvPr id="3" name="Rectangle 2"/>
          <p:cNvSpPr/>
          <p:nvPr/>
        </p:nvSpPr>
        <p:spPr>
          <a:xfrm>
            <a:off x="214642" y="1109317"/>
            <a:ext cx="11732716" cy="523220"/>
          </a:xfrm>
          <a:prstGeom prst="rect">
            <a:avLst/>
          </a:prstGeom>
        </p:spPr>
        <p:txBody>
          <a:bodyPr wrap="square">
            <a:spAutoFit/>
          </a:bodyPr>
          <a:lstStyle/>
          <a:p>
            <a:r>
              <a:rPr lang="en-US" sz="2800" dirty="0"/>
              <a:t>Mixed effect models can be fit using the LME function from the package </a:t>
            </a:r>
            <a:r>
              <a:rPr lang="en-US" sz="2800" dirty="0" err="1"/>
              <a:t>nlme</a:t>
            </a:r>
            <a:r>
              <a:rPr lang="en-US" sz="2800" dirty="0"/>
              <a:t>.</a:t>
            </a:r>
          </a:p>
        </p:txBody>
      </p:sp>
      <p:grpSp>
        <p:nvGrpSpPr>
          <p:cNvPr id="12" name="Group 11"/>
          <p:cNvGrpSpPr/>
          <p:nvPr/>
        </p:nvGrpSpPr>
        <p:grpSpPr>
          <a:xfrm>
            <a:off x="310894" y="2864978"/>
            <a:ext cx="6053609" cy="1591953"/>
            <a:chOff x="310895" y="3165506"/>
            <a:chExt cx="4910812" cy="1291425"/>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0895" y="3165506"/>
              <a:ext cx="4910812" cy="1291425"/>
            </a:xfrm>
            <a:prstGeom prst="rect">
              <a:avLst/>
            </a:prstGeom>
          </p:spPr>
        </p:pic>
        <p:sp>
          <p:nvSpPr>
            <p:cNvPr id="8" name="Rectangle 7"/>
            <p:cNvSpPr/>
            <p:nvPr/>
          </p:nvSpPr>
          <p:spPr>
            <a:xfrm>
              <a:off x="1540042" y="3453062"/>
              <a:ext cx="3537284" cy="228600"/>
            </a:xfrm>
            <a:prstGeom prst="rect">
              <a:avLst/>
            </a:prstGeom>
            <a:solidFill>
              <a:srgbClr val="ED7D31">
                <a:alpha val="4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1540042" y="3702332"/>
              <a:ext cx="3537284" cy="228600"/>
            </a:xfrm>
            <a:prstGeom prst="rect">
              <a:avLst/>
            </a:prstGeom>
            <a:solidFill>
              <a:srgbClr val="00B050">
                <a:alpha val="4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TextBox 9"/>
          <p:cNvSpPr txBox="1"/>
          <p:nvPr/>
        </p:nvSpPr>
        <p:spPr>
          <a:xfrm>
            <a:off x="7054683" y="2055827"/>
            <a:ext cx="1353832" cy="369332"/>
          </a:xfrm>
          <a:prstGeom prst="rect">
            <a:avLst/>
          </a:prstGeom>
          <a:noFill/>
        </p:spPr>
        <p:txBody>
          <a:bodyPr wrap="none" rtlCol="0">
            <a:spAutoFit/>
          </a:bodyPr>
          <a:lstStyle/>
          <a:p>
            <a:r>
              <a:rPr lang="en-US"/>
              <a:t>Fixed effects</a:t>
            </a:r>
          </a:p>
        </p:txBody>
      </p:sp>
      <p:sp>
        <p:nvSpPr>
          <p:cNvPr id="11" name="TextBox 10"/>
          <p:cNvSpPr txBox="1"/>
          <p:nvPr/>
        </p:nvSpPr>
        <p:spPr>
          <a:xfrm>
            <a:off x="7054683" y="2824639"/>
            <a:ext cx="1650003" cy="369332"/>
          </a:xfrm>
          <a:prstGeom prst="rect">
            <a:avLst/>
          </a:prstGeom>
          <a:noFill/>
        </p:spPr>
        <p:txBody>
          <a:bodyPr wrap="none" rtlCol="0">
            <a:spAutoFit/>
          </a:bodyPr>
          <a:lstStyle/>
          <a:p>
            <a:r>
              <a:rPr lang="en-US" dirty="0"/>
              <a:t>Random effects</a:t>
            </a:r>
          </a:p>
        </p:txBody>
      </p:sp>
      <p:cxnSp>
        <p:nvCxnSpPr>
          <p:cNvPr id="14" name="Straight Arrow Connector 13"/>
          <p:cNvCxnSpPr>
            <a:stCxn id="10" idx="1"/>
          </p:cNvCxnSpPr>
          <p:nvPr/>
        </p:nvCxnSpPr>
        <p:spPr>
          <a:xfrm flipH="1">
            <a:off x="6186523" y="2240493"/>
            <a:ext cx="868160" cy="1145337"/>
          </a:xfrm>
          <a:prstGeom prst="straightConnector1">
            <a:avLst/>
          </a:prstGeom>
          <a:ln w="12700">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11" idx="1"/>
            <a:endCxn id="9" idx="3"/>
          </p:cNvCxnSpPr>
          <p:nvPr/>
        </p:nvCxnSpPr>
        <p:spPr>
          <a:xfrm flipH="1">
            <a:off x="6186523" y="3009305"/>
            <a:ext cx="868160" cy="658323"/>
          </a:xfrm>
          <a:prstGeom prst="straightConnector1">
            <a:avLst/>
          </a:prstGeom>
          <a:ln w="12700">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22" idx="0"/>
          </p:cNvCxnSpPr>
          <p:nvPr/>
        </p:nvCxnSpPr>
        <p:spPr>
          <a:xfrm flipV="1">
            <a:off x="3091091" y="3808527"/>
            <a:ext cx="1144025" cy="868427"/>
          </a:xfrm>
          <a:prstGeom prst="straightConnector1">
            <a:avLst/>
          </a:prstGeom>
          <a:ln w="12700">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1431758" y="4676954"/>
            <a:ext cx="3318665" cy="646331"/>
          </a:xfrm>
          <a:prstGeom prst="rect">
            <a:avLst/>
          </a:prstGeom>
          <a:noFill/>
        </p:spPr>
        <p:txBody>
          <a:bodyPr wrap="none" rtlCol="0">
            <a:spAutoFit/>
          </a:bodyPr>
          <a:lstStyle/>
          <a:p>
            <a:pPr algn="ctr"/>
            <a:r>
              <a:rPr lang="en-US" dirty="0"/>
              <a:t>Repeated measures at sites can’t </a:t>
            </a:r>
          </a:p>
          <a:p>
            <a:pPr algn="ctr"/>
            <a:r>
              <a:rPr lang="en-US" dirty="0"/>
              <a:t>be treated as independent</a:t>
            </a:r>
          </a:p>
        </p:txBody>
      </p:sp>
    </p:spTree>
    <p:extLst>
      <p:ext uri="{BB962C8B-B14F-4D97-AF65-F5344CB8AC3E}">
        <p14:creationId xmlns:p14="http://schemas.microsoft.com/office/powerpoint/2010/main" val="16628238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Implementing a mixed effects model</a:t>
            </a:r>
          </a:p>
        </p:txBody>
      </p:sp>
      <p:grpSp>
        <p:nvGrpSpPr>
          <p:cNvPr id="12" name="Group 11"/>
          <p:cNvGrpSpPr/>
          <p:nvPr/>
        </p:nvGrpSpPr>
        <p:grpSpPr>
          <a:xfrm>
            <a:off x="6493042" y="1747765"/>
            <a:ext cx="5370762" cy="875119"/>
            <a:chOff x="310895" y="3418087"/>
            <a:chExt cx="4910812" cy="800174"/>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t="19559" b="18481"/>
            <a:stretch/>
          </p:blipFill>
          <p:spPr>
            <a:xfrm>
              <a:off x="310895" y="3418087"/>
              <a:ext cx="4910812" cy="800174"/>
            </a:xfrm>
            <a:prstGeom prst="rect">
              <a:avLst/>
            </a:prstGeom>
          </p:spPr>
        </p:pic>
        <p:sp>
          <p:nvSpPr>
            <p:cNvPr id="8" name="Rectangle 7"/>
            <p:cNvSpPr/>
            <p:nvPr/>
          </p:nvSpPr>
          <p:spPr>
            <a:xfrm>
              <a:off x="1540042" y="3418087"/>
              <a:ext cx="1319845" cy="263575"/>
            </a:xfrm>
            <a:prstGeom prst="rect">
              <a:avLst/>
            </a:prstGeom>
            <a:solidFill>
              <a:srgbClr val="ED7D31">
                <a:alpha val="4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93042" y="2622884"/>
            <a:ext cx="5370762" cy="3595123"/>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8232" y="2618414"/>
            <a:ext cx="5231498" cy="3599593"/>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8232" y="1733952"/>
            <a:ext cx="5231498" cy="884462"/>
          </a:xfrm>
          <a:prstGeom prst="rect">
            <a:avLst/>
          </a:prstGeom>
        </p:spPr>
      </p:pic>
      <p:sp>
        <p:nvSpPr>
          <p:cNvPr id="17" name="Rectangle 16"/>
          <p:cNvSpPr/>
          <p:nvPr/>
        </p:nvSpPr>
        <p:spPr>
          <a:xfrm>
            <a:off x="1949859" y="1733951"/>
            <a:ext cx="793341" cy="302075"/>
          </a:xfrm>
          <a:prstGeom prst="rect">
            <a:avLst/>
          </a:prstGeom>
          <a:solidFill>
            <a:srgbClr val="ED7D31">
              <a:alpha val="4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9736445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Implementing a mixed effects model</a:t>
            </a:r>
          </a:p>
        </p:txBody>
      </p:sp>
      <p:sp>
        <p:nvSpPr>
          <p:cNvPr id="3" name="Rectangle 2"/>
          <p:cNvSpPr/>
          <p:nvPr/>
        </p:nvSpPr>
        <p:spPr>
          <a:xfrm>
            <a:off x="214642" y="1109317"/>
            <a:ext cx="11732716" cy="523220"/>
          </a:xfrm>
          <a:prstGeom prst="rect">
            <a:avLst/>
          </a:prstGeom>
        </p:spPr>
        <p:txBody>
          <a:bodyPr wrap="square">
            <a:spAutoFit/>
          </a:bodyPr>
          <a:lstStyle/>
          <a:p>
            <a:r>
              <a:rPr lang="en-US" sz="2800" dirty="0"/>
              <a:t>Mixed effect models can be fit using the LME function from the package </a:t>
            </a:r>
            <a:r>
              <a:rPr lang="en-US" sz="2800" dirty="0" err="1"/>
              <a:t>nlme</a:t>
            </a:r>
            <a:r>
              <a:rPr lang="en-US" sz="2800" dirty="0"/>
              <a:t>.</a:t>
            </a:r>
          </a:p>
        </p:txBody>
      </p:sp>
      <p:grpSp>
        <p:nvGrpSpPr>
          <p:cNvPr id="12" name="Group 11"/>
          <p:cNvGrpSpPr/>
          <p:nvPr/>
        </p:nvGrpSpPr>
        <p:grpSpPr>
          <a:xfrm>
            <a:off x="0" y="1584824"/>
            <a:ext cx="3675552" cy="4641920"/>
            <a:chOff x="0" y="1584824"/>
            <a:chExt cx="3675552" cy="464192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189747"/>
              <a:ext cx="3675552" cy="4036997"/>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62" y="1584824"/>
              <a:ext cx="3662990" cy="606926"/>
            </a:xfrm>
            <a:prstGeom prst="rect">
              <a:avLst/>
            </a:prstGeom>
          </p:spPr>
        </p:pic>
      </p:grpSp>
      <p:grpSp>
        <p:nvGrpSpPr>
          <p:cNvPr id="13" name="Group 12"/>
          <p:cNvGrpSpPr/>
          <p:nvPr/>
        </p:nvGrpSpPr>
        <p:grpSpPr>
          <a:xfrm>
            <a:off x="3962392" y="1590968"/>
            <a:ext cx="3893608" cy="4635776"/>
            <a:chOff x="3962392" y="1590968"/>
            <a:chExt cx="3893608" cy="4635776"/>
          </a:xfrm>
        </p:grpSpPr>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62393" y="2189747"/>
              <a:ext cx="3893607" cy="4036997"/>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62392" y="1590968"/>
              <a:ext cx="3443588" cy="611478"/>
            </a:xfrm>
            <a:prstGeom prst="rect">
              <a:avLst/>
            </a:prstGeom>
          </p:spPr>
        </p:pic>
      </p:grpSp>
      <p:grpSp>
        <p:nvGrpSpPr>
          <p:cNvPr id="14" name="Group 13"/>
          <p:cNvGrpSpPr/>
          <p:nvPr/>
        </p:nvGrpSpPr>
        <p:grpSpPr>
          <a:xfrm>
            <a:off x="8142841" y="1572792"/>
            <a:ext cx="4049159" cy="4653952"/>
            <a:chOff x="8142841" y="1572792"/>
            <a:chExt cx="4049159" cy="4653952"/>
          </a:xfrm>
        </p:grpSpPr>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142842" y="2189746"/>
              <a:ext cx="4049158" cy="4036998"/>
            </a:xfrm>
            <a:prstGeom prst="rect">
              <a:avLst/>
            </a:prstGeom>
          </p:spPr>
        </p:pic>
        <p:pic>
          <p:nvPicPr>
            <p:cNvPr id="11" name="Picture 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142841" y="1572792"/>
              <a:ext cx="3770928" cy="629654"/>
            </a:xfrm>
            <a:prstGeom prst="rect">
              <a:avLst/>
            </a:prstGeom>
          </p:spPr>
        </p:pic>
      </p:grpSp>
      <p:sp>
        <p:nvSpPr>
          <p:cNvPr id="15" name="TextBox 14"/>
          <p:cNvSpPr txBox="1"/>
          <p:nvPr/>
        </p:nvSpPr>
        <p:spPr>
          <a:xfrm>
            <a:off x="1684421" y="6328611"/>
            <a:ext cx="9252276" cy="369332"/>
          </a:xfrm>
          <a:prstGeom prst="rect">
            <a:avLst/>
          </a:prstGeom>
          <a:noFill/>
        </p:spPr>
        <p:txBody>
          <a:bodyPr wrap="none" rtlCol="0">
            <a:spAutoFit/>
          </a:bodyPr>
          <a:lstStyle/>
          <a:p>
            <a:r>
              <a:rPr lang="en-US" dirty="0"/>
              <a:t>If you report your </a:t>
            </a:r>
            <a:r>
              <a:rPr lang="en-US" dirty="0" err="1"/>
              <a:t>df</a:t>
            </a:r>
            <a:r>
              <a:rPr lang="en-US" dirty="0"/>
              <a:t> with your F-statistic the reviewer will know if you did the right type of model</a:t>
            </a:r>
          </a:p>
        </p:txBody>
      </p:sp>
    </p:spTree>
    <p:extLst>
      <p:ext uri="{BB962C8B-B14F-4D97-AF65-F5344CB8AC3E}">
        <p14:creationId xmlns:p14="http://schemas.microsoft.com/office/powerpoint/2010/main" val="4974682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dirty="0">
                <a:solidFill>
                  <a:schemeClr val="bg1"/>
                </a:solidFill>
              </a:rPr>
              <a:t>Considerations for models with random effects</a:t>
            </a:r>
            <a:endParaRPr lang="en-US" b="1" dirty="0">
              <a:solidFill>
                <a:schemeClr val="bg1"/>
              </a:solidFill>
            </a:endParaRPr>
          </a:p>
        </p:txBody>
      </p:sp>
      <p:sp>
        <p:nvSpPr>
          <p:cNvPr id="3" name="TextBox 2"/>
          <p:cNvSpPr txBox="1"/>
          <p:nvPr/>
        </p:nvSpPr>
        <p:spPr>
          <a:xfrm>
            <a:off x="409074" y="1263316"/>
            <a:ext cx="11178188" cy="2251065"/>
          </a:xfrm>
          <a:prstGeom prst="rect">
            <a:avLst/>
          </a:prstGeom>
          <a:noFill/>
        </p:spPr>
        <p:txBody>
          <a:bodyPr wrap="none" rtlCol="0">
            <a:spAutoFit/>
          </a:bodyPr>
          <a:lstStyle/>
          <a:p>
            <a:pPr marL="285750" indent="-285750">
              <a:lnSpc>
                <a:spcPct val="150000"/>
              </a:lnSpc>
              <a:buFont typeface="Arial" charset="0"/>
              <a:buChar char="•"/>
            </a:pPr>
            <a:r>
              <a:rPr lang="en-US" sz="2400" dirty="0"/>
              <a:t>Most software will assume that all factors are fixed unless you specify them as mixed. </a:t>
            </a:r>
          </a:p>
          <a:p>
            <a:pPr marL="285750" indent="-285750">
              <a:lnSpc>
                <a:spcPct val="150000"/>
              </a:lnSpc>
              <a:buFont typeface="Arial" charset="0"/>
              <a:buChar char="•"/>
            </a:pPr>
            <a:r>
              <a:rPr lang="en-US" sz="2400" dirty="0"/>
              <a:t>Designating factors as random effects takes extra work. </a:t>
            </a:r>
          </a:p>
          <a:p>
            <a:pPr marL="285750" indent="-285750">
              <a:lnSpc>
                <a:spcPct val="150000"/>
              </a:lnSpc>
              <a:buFont typeface="Arial" charset="0"/>
              <a:buChar char="•"/>
            </a:pPr>
            <a:r>
              <a:rPr lang="en-US" sz="2400" dirty="0"/>
              <a:t>The lm function treats all predictors as fixed effects. </a:t>
            </a:r>
          </a:p>
          <a:p>
            <a:pPr marL="285750" indent="-285750">
              <a:lnSpc>
                <a:spcPct val="150000"/>
              </a:lnSpc>
              <a:buFont typeface="Arial" charset="0"/>
              <a:buChar char="•"/>
            </a:pPr>
            <a:r>
              <a:rPr lang="en-US" sz="2400" dirty="0"/>
              <a:t>Treating random effects as fixed effects is fundamentally wrong.</a:t>
            </a:r>
          </a:p>
        </p:txBody>
      </p:sp>
    </p:spTree>
    <p:extLst>
      <p:ext uri="{BB962C8B-B14F-4D97-AF65-F5344CB8AC3E}">
        <p14:creationId xmlns:p14="http://schemas.microsoft.com/office/powerpoint/2010/main" val="1205065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4 Types of outliers</a:t>
            </a:r>
          </a:p>
        </p:txBody>
      </p:sp>
      <p:sp>
        <p:nvSpPr>
          <p:cNvPr id="6" name="TextBox 5"/>
          <p:cNvSpPr txBox="1"/>
          <p:nvPr/>
        </p:nvSpPr>
        <p:spPr>
          <a:xfrm>
            <a:off x="457200" y="1095437"/>
            <a:ext cx="5306774" cy="369332"/>
          </a:xfrm>
          <a:prstGeom prst="rect">
            <a:avLst/>
          </a:prstGeom>
          <a:noFill/>
        </p:spPr>
        <p:txBody>
          <a:bodyPr wrap="none" rtlCol="0">
            <a:spAutoFit/>
          </a:bodyPr>
          <a:lstStyle/>
          <a:p>
            <a:r>
              <a:rPr lang="en-US" dirty="0"/>
              <a:t>1) Obviously erroneously recorded or measured data</a:t>
            </a:r>
          </a:p>
        </p:txBody>
      </p:sp>
      <p:sp>
        <p:nvSpPr>
          <p:cNvPr id="12" name="TextBox 11"/>
          <p:cNvSpPr txBox="1"/>
          <p:nvPr/>
        </p:nvSpPr>
        <p:spPr>
          <a:xfrm>
            <a:off x="476259" y="3656633"/>
            <a:ext cx="5994400" cy="646331"/>
          </a:xfrm>
          <a:prstGeom prst="rect">
            <a:avLst/>
          </a:prstGeom>
          <a:noFill/>
        </p:spPr>
        <p:txBody>
          <a:bodyPr wrap="square" rtlCol="0">
            <a:spAutoFit/>
          </a:bodyPr>
          <a:lstStyle/>
          <a:p>
            <a:r>
              <a:rPr lang="en-US" dirty="0"/>
              <a:t>2) Extreme data point that doesn’t impact statistic of interest but does impact p-value. </a:t>
            </a:r>
          </a:p>
        </p:txBody>
      </p:sp>
      <p:pic>
        <p:nvPicPr>
          <p:cNvPr id="11" name="Picture 10"/>
          <p:cNvPicPr>
            <a:picLocks noChangeAspect="1"/>
          </p:cNvPicPr>
          <p:nvPr/>
        </p:nvPicPr>
        <p:blipFill rotWithShape="1">
          <a:blip r:embed="rId2">
            <a:extLst>
              <a:ext uri="{28A0092B-C50C-407E-A947-70E740481C1C}">
                <a14:useLocalDpi xmlns:a14="http://schemas.microsoft.com/office/drawing/2010/main" val="0"/>
              </a:ext>
            </a:extLst>
          </a:blip>
          <a:srcRect t="19931" r="8609" b="5403"/>
          <a:stretch/>
        </p:blipFill>
        <p:spPr>
          <a:xfrm>
            <a:off x="7700211" y="4375581"/>
            <a:ext cx="3609399" cy="2422265"/>
          </a:xfrm>
          <a:prstGeom prst="rect">
            <a:avLst/>
          </a:prstGeom>
        </p:spPr>
      </p:pic>
      <p:pic>
        <p:nvPicPr>
          <p:cNvPr id="13" name="Picture 12"/>
          <p:cNvPicPr>
            <a:picLocks noChangeAspect="1"/>
          </p:cNvPicPr>
          <p:nvPr/>
        </p:nvPicPr>
        <p:blipFill rotWithShape="1">
          <a:blip r:embed="rId3">
            <a:extLst>
              <a:ext uri="{28A0092B-C50C-407E-A947-70E740481C1C}">
                <a14:useLocalDpi xmlns:a14="http://schemas.microsoft.com/office/drawing/2010/main" val="0"/>
              </a:ext>
            </a:extLst>
          </a:blip>
          <a:srcRect t="19931" r="8609" b="5367"/>
          <a:stretch/>
        </p:blipFill>
        <p:spPr>
          <a:xfrm>
            <a:off x="7700211" y="1447840"/>
            <a:ext cx="3625672" cy="2434355"/>
          </a:xfrm>
          <a:prstGeom prst="rect">
            <a:avLst/>
          </a:prstGeom>
        </p:spPr>
      </p:pic>
      <p:pic>
        <p:nvPicPr>
          <p:cNvPr id="14" name="Picture 13"/>
          <p:cNvPicPr>
            <a:picLocks noChangeAspect="1"/>
          </p:cNvPicPr>
          <p:nvPr/>
        </p:nvPicPr>
        <p:blipFill rotWithShape="1">
          <a:blip r:embed="rId4">
            <a:extLst>
              <a:ext uri="{28A0092B-C50C-407E-A947-70E740481C1C}">
                <a14:useLocalDpi xmlns:a14="http://schemas.microsoft.com/office/drawing/2010/main" val="0"/>
              </a:ext>
            </a:extLst>
          </a:blip>
          <a:srcRect t="19931" r="8609" b="5720"/>
          <a:stretch/>
        </p:blipFill>
        <p:spPr>
          <a:xfrm>
            <a:off x="1487237" y="4302963"/>
            <a:ext cx="3635468" cy="2429389"/>
          </a:xfrm>
          <a:prstGeom prst="rect">
            <a:avLst/>
          </a:prstGeom>
        </p:spPr>
      </p:pic>
      <p:sp>
        <p:nvSpPr>
          <p:cNvPr id="17" name="TextBox 16"/>
          <p:cNvSpPr txBox="1"/>
          <p:nvPr/>
        </p:nvSpPr>
        <p:spPr>
          <a:xfrm>
            <a:off x="7182736" y="3979799"/>
            <a:ext cx="4644348" cy="369332"/>
          </a:xfrm>
          <a:prstGeom prst="rect">
            <a:avLst/>
          </a:prstGeom>
          <a:noFill/>
        </p:spPr>
        <p:txBody>
          <a:bodyPr wrap="none" rtlCol="0">
            <a:spAutoFit/>
          </a:bodyPr>
          <a:lstStyle/>
          <a:p>
            <a:r>
              <a:rPr lang="en-US" dirty="0"/>
              <a:t>4) Extreme data point that creates significance. </a:t>
            </a:r>
          </a:p>
        </p:txBody>
      </p:sp>
      <p:sp>
        <p:nvSpPr>
          <p:cNvPr id="18" name="TextBox 17"/>
          <p:cNvSpPr txBox="1"/>
          <p:nvPr/>
        </p:nvSpPr>
        <p:spPr>
          <a:xfrm>
            <a:off x="6697331" y="1095437"/>
            <a:ext cx="5340629" cy="369332"/>
          </a:xfrm>
          <a:prstGeom prst="rect">
            <a:avLst/>
          </a:prstGeom>
          <a:noFill/>
        </p:spPr>
        <p:txBody>
          <a:bodyPr wrap="none" rtlCol="0">
            <a:spAutoFit/>
          </a:bodyPr>
          <a:lstStyle/>
          <a:p>
            <a:r>
              <a:rPr lang="en-US" dirty="0"/>
              <a:t>3) Extreme data point </a:t>
            </a:r>
            <a:r>
              <a:rPr lang="en-US"/>
              <a:t>that impacts </a:t>
            </a:r>
            <a:r>
              <a:rPr lang="en-US" dirty="0"/>
              <a:t>statistic of interest. </a:t>
            </a:r>
          </a:p>
        </p:txBody>
      </p:sp>
    </p:spTree>
    <p:extLst>
      <p:ext uri="{BB962C8B-B14F-4D97-AF65-F5344CB8AC3E}">
        <p14:creationId xmlns:p14="http://schemas.microsoft.com/office/powerpoint/2010/main" val="5265220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Links</a:t>
            </a:r>
          </a:p>
        </p:txBody>
      </p:sp>
      <p:sp>
        <p:nvSpPr>
          <p:cNvPr id="3" name="TextBox 2"/>
          <p:cNvSpPr txBox="1"/>
          <p:nvPr/>
        </p:nvSpPr>
        <p:spPr>
          <a:xfrm>
            <a:off x="409074" y="1263316"/>
            <a:ext cx="9692012" cy="1477328"/>
          </a:xfrm>
          <a:prstGeom prst="rect">
            <a:avLst/>
          </a:prstGeom>
          <a:noFill/>
        </p:spPr>
        <p:txBody>
          <a:bodyPr wrap="none" rtlCol="0">
            <a:spAutoFit/>
          </a:bodyPr>
          <a:lstStyle/>
          <a:p>
            <a:r>
              <a:rPr lang="en-US" dirty="0" err="1">
                <a:hlinkClick r:id="rId2"/>
              </a:rPr>
              <a:t>MCMCMglmm</a:t>
            </a:r>
            <a:r>
              <a:rPr lang="en-US" dirty="0"/>
              <a:t>: Fit mixed models with phylogenetic or pedigree information in a Bayesian framework.</a:t>
            </a:r>
          </a:p>
          <a:p>
            <a:endParaRPr lang="en-US" dirty="0"/>
          </a:p>
          <a:p>
            <a:r>
              <a:rPr lang="en-US" dirty="0">
                <a:hlinkClick r:id="rId3"/>
              </a:rPr>
              <a:t>Outlier Package</a:t>
            </a:r>
            <a:r>
              <a:rPr lang="en-US" dirty="0"/>
              <a:t>: Apply outlier tests to identify possible outlier </a:t>
            </a:r>
            <a:r>
              <a:rPr lang="en-US" dirty="0" err="1"/>
              <a:t>datapoints</a:t>
            </a:r>
            <a:r>
              <a:rPr lang="en-US" dirty="0"/>
              <a:t> - I don</a:t>
            </a:r>
            <a:r>
              <a:rPr lang="mr-IN" dirty="0"/>
              <a:t>’</a:t>
            </a:r>
            <a:r>
              <a:rPr lang="en-US" dirty="0"/>
              <a:t>t recommend this.</a:t>
            </a:r>
          </a:p>
          <a:p>
            <a:endParaRPr lang="en-US" dirty="0"/>
          </a:p>
          <a:p>
            <a:endParaRPr lang="en-US" dirty="0"/>
          </a:p>
        </p:txBody>
      </p:sp>
    </p:spTree>
    <p:extLst>
      <p:ext uri="{BB962C8B-B14F-4D97-AF65-F5344CB8AC3E}">
        <p14:creationId xmlns:p14="http://schemas.microsoft.com/office/powerpoint/2010/main" val="19302690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E69F8D35-BEAC-F44A-B36F-81D6E5486470}"/>
              </a:ext>
            </a:extLst>
          </p:cNvPr>
          <p:cNvSpPr txBox="1">
            <a:spLocks/>
          </p:cNvSpPr>
          <p:nvPr/>
        </p:nvSpPr>
        <p:spPr>
          <a:xfrm>
            <a:off x="0" y="0"/>
            <a:ext cx="12192000" cy="935915"/>
          </a:xfrm>
          <a:prstGeom prst="rect">
            <a:avLst/>
          </a:prstGeom>
          <a:solidFill>
            <a:schemeClr val="tx1"/>
          </a:solidFill>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b="1" dirty="0">
                <a:solidFill>
                  <a:schemeClr val="bg1"/>
                </a:solidFill>
              </a:rPr>
              <a:t>Likelihood and AIC model selection</a:t>
            </a:r>
          </a:p>
        </p:txBody>
      </p:sp>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DB1DAF11-4AE3-244D-99C6-6642778AD397}"/>
                  </a:ext>
                </a:extLst>
              </p:cNvPr>
              <p:cNvSpPr txBox="1"/>
              <p:nvPr/>
            </p:nvSpPr>
            <p:spPr>
              <a:xfrm>
                <a:off x="2380593" y="1203433"/>
                <a:ext cx="3919343" cy="553998"/>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sz="3600" b="0" i="1" smtClean="0">
                          <a:latin typeface="Cambria Math" panose="02040503050406030204" pitchFamily="18" charset="0"/>
                        </a:rPr>
                        <m:t>𝐴𝐼𝐶</m:t>
                      </m:r>
                      <m:r>
                        <a:rPr lang="en-US" sz="3600" b="0" i="1" smtClean="0">
                          <a:latin typeface="Cambria Math" panose="02040503050406030204" pitchFamily="18" charset="0"/>
                        </a:rPr>
                        <m:t>=2</m:t>
                      </m:r>
                      <m:r>
                        <a:rPr lang="en-US" sz="3600" b="0" i="1" smtClean="0">
                          <a:latin typeface="Cambria Math" panose="02040503050406030204" pitchFamily="18" charset="0"/>
                        </a:rPr>
                        <m:t>𝑘</m:t>
                      </m:r>
                      <m:r>
                        <a:rPr lang="en-US" sz="3600" b="0" i="1" smtClean="0">
                          <a:latin typeface="Cambria Math" panose="02040503050406030204" pitchFamily="18" charset="0"/>
                        </a:rPr>
                        <m:t> −2</m:t>
                      </m:r>
                      <m:r>
                        <m:rPr>
                          <m:sty m:val="p"/>
                        </m:rPr>
                        <a:rPr lang="en-US" sz="3600" b="0" i="0" smtClean="0">
                          <a:latin typeface="Cambria Math" panose="02040503050406030204" pitchFamily="18" charset="0"/>
                        </a:rPr>
                        <m:t>ln</m:t>
                      </m:r>
                      <m:r>
                        <a:rPr lang="en-US" sz="3600" b="0" i="1" smtClean="0">
                          <a:latin typeface="Cambria Math" panose="02040503050406030204" pitchFamily="18" charset="0"/>
                        </a:rPr>
                        <m:t>⁡(</m:t>
                      </m:r>
                      <m:r>
                        <a:rPr lang="en-US" sz="3600" b="0" i="1" smtClean="0">
                          <a:latin typeface="Cambria Math" panose="02040503050406030204" pitchFamily="18" charset="0"/>
                        </a:rPr>
                        <m:t>𝐿</m:t>
                      </m:r>
                      <m:r>
                        <a:rPr lang="en-US" sz="3600" b="0" i="1" smtClean="0">
                          <a:latin typeface="Cambria Math" panose="02040503050406030204" pitchFamily="18" charset="0"/>
                        </a:rPr>
                        <m:t>)</m:t>
                      </m:r>
                    </m:oMath>
                  </m:oMathPara>
                </a14:m>
                <a:endParaRPr lang="en-US" sz="3600" dirty="0"/>
              </a:p>
            </p:txBody>
          </p:sp>
        </mc:Choice>
        <mc:Fallback>
          <p:sp>
            <p:nvSpPr>
              <p:cNvPr id="2" name="TextBox 1">
                <a:extLst>
                  <a:ext uri="{FF2B5EF4-FFF2-40B4-BE49-F238E27FC236}">
                    <a16:creationId xmlns:a16="http://schemas.microsoft.com/office/drawing/2014/main" id="{DB1DAF11-4AE3-244D-99C6-6642778AD397}"/>
                  </a:ext>
                </a:extLst>
              </p:cNvPr>
              <p:cNvSpPr txBox="1">
                <a:spLocks noRot="1" noChangeAspect="1" noMove="1" noResize="1" noEditPoints="1" noAdjustHandles="1" noChangeArrowheads="1" noChangeShapeType="1" noTextEdit="1"/>
              </p:cNvSpPr>
              <p:nvPr/>
            </p:nvSpPr>
            <p:spPr>
              <a:xfrm>
                <a:off x="2380593" y="1203433"/>
                <a:ext cx="3919343" cy="553998"/>
              </a:xfrm>
              <a:prstGeom prst="rect">
                <a:avLst/>
              </a:prstGeom>
              <a:blipFill>
                <a:blip r:embed="rId2"/>
                <a:stretch>
                  <a:fillRect l="-2265" t="-6667" r="-3883" b="-37778"/>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4E3ED43F-E990-7844-AA39-C713C9496B8A}"/>
              </a:ext>
            </a:extLst>
          </p:cNvPr>
          <p:cNvSpPr txBox="1"/>
          <p:nvPr/>
        </p:nvSpPr>
        <p:spPr>
          <a:xfrm>
            <a:off x="2380593" y="1903740"/>
            <a:ext cx="6935553" cy="830997"/>
          </a:xfrm>
          <a:prstGeom prst="rect">
            <a:avLst/>
          </a:prstGeom>
          <a:noFill/>
        </p:spPr>
        <p:txBody>
          <a:bodyPr wrap="none" rtlCol="0">
            <a:spAutoFit/>
          </a:bodyPr>
          <a:lstStyle/>
          <a:p>
            <a:r>
              <a:rPr lang="en-US" sz="2400" dirty="0"/>
              <a:t>k number of parameters</a:t>
            </a:r>
          </a:p>
          <a:p>
            <a:r>
              <a:rPr lang="en-US" sz="2400" dirty="0"/>
              <a:t>ln(L) log likelihood of the data (a big negative number)</a:t>
            </a:r>
          </a:p>
        </p:txBody>
      </p:sp>
      <p:sp>
        <p:nvSpPr>
          <p:cNvPr id="14" name="TextBox 13">
            <a:extLst>
              <a:ext uri="{FF2B5EF4-FFF2-40B4-BE49-F238E27FC236}">
                <a16:creationId xmlns:a16="http://schemas.microsoft.com/office/drawing/2014/main" id="{BA5B4115-F954-1645-B7AB-2A4230C5E2DB}"/>
              </a:ext>
            </a:extLst>
          </p:cNvPr>
          <p:cNvSpPr txBox="1"/>
          <p:nvPr/>
        </p:nvSpPr>
        <p:spPr>
          <a:xfrm>
            <a:off x="2380593" y="3009451"/>
            <a:ext cx="3964996" cy="369332"/>
          </a:xfrm>
          <a:prstGeom prst="rect">
            <a:avLst/>
          </a:prstGeom>
          <a:noFill/>
        </p:spPr>
        <p:txBody>
          <a:bodyPr wrap="none" rtlCol="0">
            <a:spAutoFit/>
          </a:bodyPr>
          <a:lstStyle/>
          <a:p>
            <a:r>
              <a:rPr lang="en-US" dirty="0"/>
              <a:t>Models with smaller numbers are better</a:t>
            </a:r>
          </a:p>
        </p:txBody>
      </p:sp>
      <p:sp>
        <p:nvSpPr>
          <p:cNvPr id="15" name="Rectangle 14">
            <a:extLst>
              <a:ext uri="{FF2B5EF4-FFF2-40B4-BE49-F238E27FC236}">
                <a16:creationId xmlns:a16="http://schemas.microsoft.com/office/drawing/2014/main" id="{CE50B1DF-56B2-D244-B88D-59B060EC2131}"/>
              </a:ext>
            </a:extLst>
          </p:cNvPr>
          <p:cNvSpPr/>
          <p:nvPr/>
        </p:nvSpPr>
        <p:spPr>
          <a:xfrm>
            <a:off x="2380593" y="3702562"/>
            <a:ext cx="9464566" cy="2862322"/>
          </a:xfrm>
          <a:prstGeom prst="rect">
            <a:avLst/>
          </a:prstGeom>
        </p:spPr>
        <p:txBody>
          <a:bodyPr wrap="square">
            <a:spAutoFit/>
          </a:bodyPr>
          <a:lstStyle/>
          <a:p>
            <a:r>
              <a:rPr lang="en-US" dirty="0">
                <a:latin typeface="Open Sans"/>
              </a:rPr>
              <a:t>Differences in AIC can be used to evaluate evidence for one model vs. another.</a:t>
            </a:r>
          </a:p>
          <a:p>
            <a:endParaRPr lang="en-US" dirty="0">
              <a:latin typeface="Open Sans"/>
            </a:endParaRPr>
          </a:p>
          <a:p>
            <a:r>
              <a:rPr lang="en-US" dirty="0">
                <a:latin typeface="Open Sans"/>
              </a:rPr>
              <a:t>A model with a </a:t>
            </a:r>
            <a:r>
              <a:rPr lang="el-GR" dirty="0">
                <a:latin typeface="Open Sans"/>
              </a:rPr>
              <a:t>Δ</a:t>
            </a:r>
            <a:r>
              <a:rPr lang="en-US" dirty="0">
                <a:latin typeface="Open Sans"/>
              </a:rPr>
              <a:t>AIC</a:t>
            </a:r>
            <a:r>
              <a:rPr lang="el-GR" dirty="0">
                <a:latin typeface="Open Sans"/>
              </a:rPr>
              <a:t> </a:t>
            </a:r>
            <a:r>
              <a:rPr lang="en-US" dirty="0">
                <a:latin typeface="Open Sans"/>
              </a:rPr>
              <a:t>value within 1-2 of the best model has substantial support, and should be considered along with the best model.</a:t>
            </a:r>
          </a:p>
          <a:p>
            <a:endParaRPr lang="en-US" dirty="0">
              <a:latin typeface="Open Sans"/>
            </a:endParaRPr>
          </a:p>
          <a:p>
            <a:r>
              <a:rPr lang="en-US" dirty="0">
                <a:latin typeface="Open Sans"/>
              </a:rPr>
              <a:t>A </a:t>
            </a:r>
            <a:r>
              <a:rPr lang="el-GR" dirty="0">
                <a:latin typeface="Open Sans"/>
              </a:rPr>
              <a:t>Δ</a:t>
            </a:r>
            <a:r>
              <a:rPr lang="en-US" dirty="0">
                <a:latin typeface="Open Sans"/>
              </a:rPr>
              <a:t>AIC</a:t>
            </a:r>
            <a:r>
              <a:rPr lang="el-GR" dirty="0">
                <a:latin typeface="Open Sans"/>
              </a:rPr>
              <a:t> </a:t>
            </a:r>
            <a:r>
              <a:rPr lang="en-US" dirty="0">
                <a:latin typeface="Open Sans"/>
              </a:rPr>
              <a:t>value within only 4-7 units of the best model has considerably less support.</a:t>
            </a:r>
          </a:p>
          <a:p>
            <a:endParaRPr lang="en-US" dirty="0">
              <a:latin typeface="Open Sans"/>
            </a:endParaRPr>
          </a:p>
          <a:p>
            <a:r>
              <a:rPr lang="en-US" dirty="0">
                <a:latin typeface="Open Sans"/>
              </a:rPr>
              <a:t>A </a:t>
            </a:r>
            <a:r>
              <a:rPr lang="el-GR" dirty="0">
                <a:latin typeface="Open Sans"/>
              </a:rPr>
              <a:t>Δ</a:t>
            </a:r>
            <a:r>
              <a:rPr lang="en-US" dirty="0">
                <a:latin typeface="Open Sans"/>
              </a:rPr>
              <a:t>AIC</a:t>
            </a:r>
            <a:r>
              <a:rPr lang="el-GR" dirty="0">
                <a:latin typeface="Open Sans"/>
              </a:rPr>
              <a:t> </a:t>
            </a:r>
            <a:r>
              <a:rPr lang="en-US" dirty="0">
                <a:latin typeface="Open Sans"/>
              </a:rPr>
              <a:t>value &gt; 10 indicates that the worse model has virtually no support and should not be consideration.</a:t>
            </a:r>
            <a:br>
              <a:rPr lang="en-US" dirty="0"/>
            </a:br>
            <a:endParaRPr lang="en-US" dirty="0"/>
          </a:p>
        </p:txBody>
      </p:sp>
      <p:sp>
        <p:nvSpPr>
          <p:cNvPr id="16" name="TextBox 15">
            <a:extLst>
              <a:ext uri="{FF2B5EF4-FFF2-40B4-BE49-F238E27FC236}">
                <a16:creationId xmlns:a16="http://schemas.microsoft.com/office/drawing/2014/main" id="{EE18BA80-CC7C-2B48-A6F0-0C978D32D286}"/>
              </a:ext>
            </a:extLst>
          </p:cNvPr>
          <p:cNvSpPr txBox="1"/>
          <p:nvPr/>
        </p:nvSpPr>
        <p:spPr>
          <a:xfrm>
            <a:off x="9258953" y="6488668"/>
            <a:ext cx="2933047" cy="369332"/>
          </a:xfrm>
          <a:prstGeom prst="rect">
            <a:avLst/>
          </a:prstGeom>
          <a:noFill/>
        </p:spPr>
        <p:txBody>
          <a:bodyPr wrap="none" rtlCol="0">
            <a:spAutoFit/>
          </a:bodyPr>
          <a:lstStyle/>
          <a:p>
            <a:r>
              <a:rPr lang="en-US" dirty="0"/>
              <a:t>Burnham and Anderson 1998</a:t>
            </a:r>
          </a:p>
        </p:txBody>
      </p:sp>
    </p:spTree>
    <p:extLst>
      <p:ext uri="{BB962C8B-B14F-4D97-AF65-F5344CB8AC3E}">
        <p14:creationId xmlns:p14="http://schemas.microsoft.com/office/powerpoint/2010/main" val="13725362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E69F8D35-BEAC-F44A-B36F-81D6E5486470}"/>
              </a:ext>
            </a:extLst>
          </p:cNvPr>
          <p:cNvSpPr txBox="1">
            <a:spLocks/>
          </p:cNvSpPr>
          <p:nvPr/>
        </p:nvSpPr>
        <p:spPr>
          <a:xfrm>
            <a:off x="0" y="0"/>
            <a:ext cx="12192000" cy="935915"/>
          </a:xfrm>
          <a:prstGeom prst="rect">
            <a:avLst/>
          </a:prstGeom>
          <a:solidFill>
            <a:schemeClr val="tx1"/>
          </a:solidFill>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b="1" dirty="0">
                <a:solidFill>
                  <a:schemeClr val="bg1"/>
                </a:solidFill>
              </a:rPr>
              <a:t>Likelihood and AIC model selection</a:t>
            </a:r>
          </a:p>
        </p:txBody>
      </p:sp>
      <p:sp>
        <p:nvSpPr>
          <p:cNvPr id="3" name="TextBox 2">
            <a:extLst>
              <a:ext uri="{FF2B5EF4-FFF2-40B4-BE49-F238E27FC236}">
                <a16:creationId xmlns:a16="http://schemas.microsoft.com/office/drawing/2014/main" id="{208F2C62-25FB-034D-8C61-BF1063C5ED87}"/>
              </a:ext>
            </a:extLst>
          </p:cNvPr>
          <p:cNvSpPr txBox="1"/>
          <p:nvPr/>
        </p:nvSpPr>
        <p:spPr>
          <a:xfrm>
            <a:off x="1376856" y="1755228"/>
            <a:ext cx="9722068" cy="4154984"/>
          </a:xfrm>
          <a:prstGeom prst="rect">
            <a:avLst/>
          </a:prstGeom>
          <a:noFill/>
        </p:spPr>
        <p:txBody>
          <a:bodyPr wrap="square" rtlCol="0">
            <a:spAutoFit/>
          </a:bodyPr>
          <a:lstStyle/>
          <a:p>
            <a:r>
              <a:rPr lang="en-US" sz="2400" dirty="0"/>
              <a:t>LRT: Does adding this predictable variable reduce the deviation from predictions more than I would expect if the predictor had no impact on the response variable (alpha = .05)</a:t>
            </a:r>
          </a:p>
          <a:p>
            <a:endParaRPr lang="en-US" sz="2400" dirty="0"/>
          </a:p>
          <a:p>
            <a:endParaRPr lang="en-US" sz="2400" dirty="0"/>
          </a:p>
          <a:p>
            <a:r>
              <a:rPr lang="en-US" sz="2400" dirty="0"/>
              <a:t>AIC: Is about comparing models and finding the model(s) that seem to match with the data we are observing.</a:t>
            </a:r>
          </a:p>
          <a:p>
            <a:endParaRPr lang="en-US" sz="2400" dirty="0"/>
          </a:p>
          <a:p>
            <a:endParaRPr lang="en-US" sz="2400" dirty="0"/>
          </a:p>
          <a:p>
            <a:r>
              <a:rPr lang="en-US" sz="2400" dirty="0"/>
              <a:t>If you are going to use AIC to choose “best” model pay attention to close seconds and whether they “tell a different story”</a:t>
            </a:r>
          </a:p>
        </p:txBody>
      </p:sp>
    </p:spTree>
    <p:extLst>
      <p:ext uri="{BB962C8B-B14F-4D97-AF65-F5344CB8AC3E}">
        <p14:creationId xmlns:p14="http://schemas.microsoft.com/office/powerpoint/2010/main" val="6652089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96A2966-7ACF-294F-BDE5-4A8D3EC16FD6}"/>
              </a:ext>
            </a:extLst>
          </p:cNvPr>
          <p:cNvSpPr txBox="1"/>
          <p:nvPr/>
        </p:nvSpPr>
        <p:spPr>
          <a:xfrm>
            <a:off x="1062639" y="1182231"/>
            <a:ext cx="10066721" cy="2246769"/>
          </a:xfrm>
          <a:prstGeom prst="rect">
            <a:avLst/>
          </a:prstGeom>
          <a:noFill/>
        </p:spPr>
        <p:txBody>
          <a:bodyPr wrap="square" rtlCol="0">
            <a:spAutoFit/>
          </a:bodyPr>
          <a:lstStyle/>
          <a:p>
            <a:r>
              <a:rPr lang="en-US" sz="2800" dirty="0"/>
              <a:t>Questions where the response variable is binary are common.</a:t>
            </a:r>
          </a:p>
          <a:p>
            <a:pPr marL="457200" indent="-457200">
              <a:buFont typeface="Arial" panose="020B0604020202020204" pitchFamily="34" charset="0"/>
              <a:buChar char="•"/>
            </a:pPr>
            <a:r>
              <a:rPr lang="en-US" sz="2800" dirty="0"/>
              <a:t>Dispersal vs Non-dispersal</a:t>
            </a:r>
          </a:p>
          <a:p>
            <a:pPr marL="457200" indent="-457200">
              <a:buFont typeface="Arial" panose="020B0604020202020204" pitchFamily="34" charset="0"/>
              <a:buChar char="•"/>
            </a:pPr>
            <a:r>
              <a:rPr lang="en-US" sz="2800" dirty="0"/>
              <a:t>Survival</a:t>
            </a:r>
          </a:p>
          <a:p>
            <a:pPr marL="457200" indent="-457200">
              <a:buFont typeface="Arial" panose="020B0604020202020204" pitchFamily="34" charset="0"/>
              <a:buChar char="•"/>
            </a:pPr>
            <a:r>
              <a:rPr lang="en-US" sz="2800" dirty="0"/>
              <a:t>Presence/Absence of a trait</a:t>
            </a:r>
          </a:p>
          <a:p>
            <a:pPr marL="457200" indent="-457200">
              <a:buFont typeface="Arial" panose="020B0604020202020204" pitchFamily="34" charset="0"/>
              <a:buChar char="•"/>
            </a:pPr>
            <a:r>
              <a:rPr lang="en-US" sz="2800" dirty="0"/>
              <a:t>Infected/uninfected</a:t>
            </a:r>
          </a:p>
        </p:txBody>
      </p:sp>
      <p:sp>
        <p:nvSpPr>
          <p:cNvPr id="7" name="Title 1">
            <a:extLst>
              <a:ext uri="{FF2B5EF4-FFF2-40B4-BE49-F238E27FC236}">
                <a16:creationId xmlns:a16="http://schemas.microsoft.com/office/drawing/2014/main" id="{E69F8D35-BEAC-F44A-B36F-81D6E5486470}"/>
              </a:ext>
            </a:extLst>
          </p:cNvPr>
          <p:cNvSpPr txBox="1">
            <a:spLocks/>
          </p:cNvSpPr>
          <p:nvPr/>
        </p:nvSpPr>
        <p:spPr>
          <a:xfrm>
            <a:off x="0" y="0"/>
            <a:ext cx="12192000" cy="935915"/>
          </a:xfrm>
          <a:prstGeom prst="rect">
            <a:avLst/>
          </a:prstGeom>
          <a:solidFill>
            <a:schemeClr val="tx1"/>
          </a:solidFill>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b="1" dirty="0">
                <a:solidFill>
                  <a:schemeClr val="bg1"/>
                </a:solidFill>
              </a:rPr>
              <a:t>Logistic Regression</a:t>
            </a:r>
          </a:p>
        </p:txBody>
      </p:sp>
    </p:spTree>
    <p:extLst>
      <p:ext uri="{BB962C8B-B14F-4D97-AF65-F5344CB8AC3E}">
        <p14:creationId xmlns:p14="http://schemas.microsoft.com/office/powerpoint/2010/main" val="33740004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F12135D-E8BF-3148-AFD2-0EB2DE5DA370}"/>
              </a:ext>
            </a:extLst>
          </p:cNvPr>
          <p:cNvPicPr>
            <a:picLocks noChangeAspect="1"/>
          </p:cNvPicPr>
          <p:nvPr/>
        </p:nvPicPr>
        <p:blipFill>
          <a:blip r:embed="rId2"/>
          <a:stretch>
            <a:fillRect/>
          </a:stretch>
        </p:blipFill>
        <p:spPr>
          <a:xfrm>
            <a:off x="1955800" y="1244600"/>
            <a:ext cx="8610600" cy="3924300"/>
          </a:xfrm>
          <a:prstGeom prst="rect">
            <a:avLst/>
          </a:prstGeom>
        </p:spPr>
      </p:pic>
      <p:sp>
        <p:nvSpPr>
          <p:cNvPr id="3" name="Title 1">
            <a:extLst>
              <a:ext uri="{FF2B5EF4-FFF2-40B4-BE49-F238E27FC236}">
                <a16:creationId xmlns:a16="http://schemas.microsoft.com/office/drawing/2014/main" id="{8C1EF62E-BD5E-3446-8C70-1F60D5767209}"/>
              </a:ext>
            </a:extLst>
          </p:cNvPr>
          <p:cNvSpPr txBox="1">
            <a:spLocks/>
          </p:cNvSpPr>
          <p:nvPr/>
        </p:nvSpPr>
        <p:spPr>
          <a:xfrm>
            <a:off x="0" y="0"/>
            <a:ext cx="12192000" cy="935915"/>
          </a:xfrm>
          <a:prstGeom prst="rect">
            <a:avLst/>
          </a:prstGeom>
          <a:solidFill>
            <a:schemeClr val="tx1"/>
          </a:solidFill>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b="1" dirty="0">
                <a:solidFill>
                  <a:schemeClr val="bg1"/>
                </a:solidFill>
              </a:rPr>
              <a:t>Logistic Regression</a:t>
            </a:r>
          </a:p>
        </p:txBody>
      </p:sp>
    </p:spTree>
    <p:extLst>
      <p:ext uri="{BB962C8B-B14F-4D97-AF65-F5344CB8AC3E}">
        <p14:creationId xmlns:p14="http://schemas.microsoft.com/office/powerpoint/2010/main" val="37962098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17B697D-D9F0-6441-88F0-ECA1F6FF5BB9}"/>
              </a:ext>
            </a:extLst>
          </p:cNvPr>
          <p:cNvPicPr>
            <a:picLocks noChangeAspect="1"/>
          </p:cNvPicPr>
          <p:nvPr/>
        </p:nvPicPr>
        <p:blipFill>
          <a:blip r:embed="rId2"/>
          <a:stretch>
            <a:fillRect/>
          </a:stretch>
        </p:blipFill>
        <p:spPr>
          <a:xfrm>
            <a:off x="2324100" y="2978150"/>
            <a:ext cx="7543800" cy="901700"/>
          </a:xfrm>
          <a:prstGeom prst="rect">
            <a:avLst/>
          </a:prstGeom>
        </p:spPr>
      </p:pic>
      <p:pic>
        <p:nvPicPr>
          <p:cNvPr id="9" name="Picture 8">
            <a:extLst>
              <a:ext uri="{FF2B5EF4-FFF2-40B4-BE49-F238E27FC236}">
                <a16:creationId xmlns:a16="http://schemas.microsoft.com/office/drawing/2014/main" id="{41AF2513-9AC3-E546-B535-C082C45FF030}"/>
              </a:ext>
            </a:extLst>
          </p:cNvPr>
          <p:cNvPicPr>
            <a:picLocks noChangeAspect="1"/>
          </p:cNvPicPr>
          <p:nvPr/>
        </p:nvPicPr>
        <p:blipFill>
          <a:blip r:embed="rId3"/>
          <a:stretch>
            <a:fillRect/>
          </a:stretch>
        </p:blipFill>
        <p:spPr>
          <a:xfrm>
            <a:off x="2203450" y="2368550"/>
            <a:ext cx="7785100" cy="2120900"/>
          </a:xfrm>
          <a:prstGeom prst="rect">
            <a:avLst/>
          </a:prstGeom>
        </p:spPr>
      </p:pic>
      <p:sp>
        <p:nvSpPr>
          <p:cNvPr id="12" name="Title 1">
            <a:extLst>
              <a:ext uri="{FF2B5EF4-FFF2-40B4-BE49-F238E27FC236}">
                <a16:creationId xmlns:a16="http://schemas.microsoft.com/office/drawing/2014/main" id="{98B33689-9934-2945-91D7-2FDA9739EC70}"/>
              </a:ext>
            </a:extLst>
          </p:cNvPr>
          <p:cNvSpPr txBox="1">
            <a:spLocks/>
          </p:cNvSpPr>
          <p:nvPr/>
        </p:nvSpPr>
        <p:spPr>
          <a:xfrm>
            <a:off x="0" y="0"/>
            <a:ext cx="12192000" cy="935915"/>
          </a:xfrm>
          <a:prstGeom prst="rect">
            <a:avLst/>
          </a:prstGeom>
          <a:solidFill>
            <a:schemeClr val="tx1"/>
          </a:solidFill>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b="1" dirty="0">
                <a:solidFill>
                  <a:schemeClr val="bg1"/>
                </a:solidFill>
              </a:rPr>
              <a:t>Logistic Regression</a:t>
            </a:r>
          </a:p>
        </p:txBody>
      </p:sp>
    </p:spTree>
    <p:extLst>
      <p:ext uri="{BB962C8B-B14F-4D97-AF65-F5344CB8AC3E}">
        <p14:creationId xmlns:p14="http://schemas.microsoft.com/office/powerpoint/2010/main" val="9740334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0AF8E30-DDA1-F149-B9AC-BA3DA4DE881E}"/>
              </a:ext>
            </a:extLst>
          </p:cNvPr>
          <p:cNvPicPr>
            <a:picLocks noChangeAspect="1"/>
          </p:cNvPicPr>
          <p:nvPr/>
        </p:nvPicPr>
        <p:blipFill>
          <a:blip r:embed="rId2"/>
          <a:stretch>
            <a:fillRect/>
          </a:stretch>
        </p:blipFill>
        <p:spPr>
          <a:xfrm>
            <a:off x="2756452" y="1192161"/>
            <a:ext cx="7639104" cy="5573074"/>
          </a:xfrm>
          <a:prstGeom prst="rect">
            <a:avLst/>
          </a:prstGeom>
        </p:spPr>
      </p:pic>
      <p:sp>
        <p:nvSpPr>
          <p:cNvPr id="6" name="Title 1">
            <a:extLst>
              <a:ext uri="{FF2B5EF4-FFF2-40B4-BE49-F238E27FC236}">
                <a16:creationId xmlns:a16="http://schemas.microsoft.com/office/drawing/2014/main" id="{0C8A23AB-495C-844E-A656-3587C0AC4A32}"/>
              </a:ext>
            </a:extLst>
          </p:cNvPr>
          <p:cNvSpPr txBox="1">
            <a:spLocks/>
          </p:cNvSpPr>
          <p:nvPr/>
        </p:nvSpPr>
        <p:spPr>
          <a:xfrm>
            <a:off x="0" y="0"/>
            <a:ext cx="12192000" cy="935915"/>
          </a:xfrm>
          <a:prstGeom prst="rect">
            <a:avLst/>
          </a:prstGeom>
          <a:solidFill>
            <a:schemeClr val="tx1"/>
          </a:solidFill>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b="1" dirty="0">
                <a:solidFill>
                  <a:schemeClr val="bg1"/>
                </a:solidFill>
              </a:rPr>
              <a:t>Logistic Regression</a:t>
            </a:r>
          </a:p>
        </p:txBody>
      </p:sp>
    </p:spTree>
    <p:extLst>
      <p:ext uri="{BB962C8B-B14F-4D97-AF65-F5344CB8AC3E}">
        <p14:creationId xmlns:p14="http://schemas.microsoft.com/office/powerpoint/2010/main" val="16344967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7AEA92A8-1D3E-9E4A-B02E-53CB9DE8A1A5}"/>
              </a:ext>
            </a:extLst>
          </p:cNvPr>
          <p:cNvPicPr>
            <a:picLocks noChangeAspect="1"/>
          </p:cNvPicPr>
          <p:nvPr/>
        </p:nvPicPr>
        <p:blipFill>
          <a:blip r:embed="rId2"/>
          <a:stretch>
            <a:fillRect/>
          </a:stretch>
        </p:blipFill>
        <p:spPr>
          <a:xfrm>
            <a:off x="1187231" y="1504950"/>
            <a:ext cx="10414000" cy="3263900"/>
          </a:xfrm>
          <a:prstGeom prst="rect">
            <a:avLst/>
          </a:prstGeom>
        </p:spPr>
      </p:pic>
      <p:sp>
        <p:nvSpPr>
          <p:cNvPr id="6" name="Title 1">
            <a:extLst>
              <a:ext uri="{FF2B5EF4-FFF2-40B4-BE49-F238E27FC236}">
                <a16:creationId xmlns:a16="http://schemas.microsoft.com/office/drawing/2014/main" id="{7AAEA483-94C7-714C-99E4-2BCB16D683DD}"/>
              </a:ext>
            </a:extLst>
          </p:cNvPr>
          <p:cNvSpPr txBox="1">
            <a:spLocks/>
          </p:cNvSpPr>
          <p:nvPr/>
        </p:nvSpPr>
        <p:spPr>
          <a:xfrm>
            <a:off x="0" y="0"/>
            <a:ext cx="12192000" cy="935915"/>
          </a:xfrm>
          <a:prstGeom prst="rect">
            <a:avLst/>
          </a:prstGeom>
          <a:solidFill>
            <a:schemeClr val="tx1"/>
          </a:solidFill>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b="1" dirty="0">
                <a:solidFill>
                  <a:schemeClr val="bg1"/>
                </a:solidFill>
              </a:rPr>
              <a:t>Logistic Regression</a:t>
            </a:r>
          </a:p>
        </p:txBody>
      </p:sp>
    </p:spTree>
    <p:extLst>
      <p:ext uri="{BB962C8B-B14F-4D97-AF65-F5344CB8AC3E}">
        <p14:creationId xmlns:p14="http://schemas.microsoft.com/office/powerpoint/2010/main" val="171888739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w="12700">
          <a:solidFill>
            <a:schemeClr val="tx1"/>
          </a:solidFill>
        </a:ln>
        <a:effectLst/>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13139</TotalTime>
  <Words>1053</Words>
  <Application>Microsoft Macintosh PowerPoint</Application>
  <PresentationFormat>Widescreen</PresentationFormat>
  <Paragraphs>221</Paragraphs>
  <Slides>29</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29</vt:i4>
      </vt:variant>
    </vt:vector>
  </HeadingPairs>
  <TitlesOfParts>
    <vt:vector size="35" baseType="lpstr">
      <vt:lpstr>Arial</vt:lpstr>
      <vt:lpstr>Calibri</vt:lpstr>
      <vt:lpstr>Calibri Light</vt:lpstr>
      <vt:lpstr>Cambria Math</vt:lpstr>
      <vt:lpstr>Open Sans</vt:lpstr>
      <vt:lpstr>Office Theme</vt:lpstr>
      <vt:lpstr>      Binary Response Variables, Random vs Fixed Effects, and Outliers  Biology 683  Lecture GLM2   Heath Blackmon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Mixed models</vt:lpstr>
      <vt:lpstr>Mixed models</vt:lpstr>
      <vt:lpstr>Example of fixed effects</vt:lpstr>
      <vt:lpstr>Example of fixed effects (two factor ANOVA)</vt:lpstr>
      <vt:lpstr>Interpreting Coefficients</vt:lpstr>
      <vt:lpstr>What is a random effect</vt:lpstr>
      <vt:lpstr>What is a random effect</vt:lpstr>
      <vt:lpstr>Example of random effects</vt:lpstr>
      <vt:lpstr>Example of random effects</vt:lpstr>
      <vt:lpstr>Implementing a mixed effects model</vt:lpstr>
      <vt:lpstr>Implementing a mixed effects model</vt:lpstr>
      <vt:lpstr>Implementing a mixed effects model</vt:lpstr>
      <vt:lpstr>Considerations for models with random effects</vt:lpstr>
      <vt:lpstr>4 Types of outliers</vt:lpstr>
      <vt:lpstr>Links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Probability and Bayes Theorem Biology 683  Lecture 3   Heath Blackmon</dc:title>
  <dc:creator>Heath Blackmon</dc:creator>
  <cp:lastModifiedBy>Heath Blackmon</cp:lastModifiedBy>
  <cp:revision>185</cp:revision>
  <cp:lastPrinted>2018-01-03T17:27:34Z</cp:lastPrinted>
  <dcterms:created xsi:type="dcterms:W3CDTF">2018-01-03T17:15:04Z</dcterms:created>
  <dcterms:modified xsi:type="dcterms:W3CDTF">2021-03-16T20:03:55Z</dcterms:modified>
</cp:coreProperties>
</file>